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89" r:id="rId4"/>
    <p:sldId id="294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95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96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59" r:id="rId32"/>
    <p:sldId id="287" r:id="rId33"/>
    <p:sldId id="288" r:id="rId34"/>
    <p:sldId id="264" r:id="rId35"/>
    <p:sldId id="290" r:id="rId36"/>
    <p:sldId id="291" r:id="rId37"/>
    <p:sldId id="292" r:id="rId38"/>
    <p:sldId id="293" r:id="rId39"/>
    <p:sldId id="265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5C0"/>
    <a:srgbClr val="B7CFEB"/>
    <a:srgbClr val="EDF2F9"/>
    <a:srgbClr val="DBE9F5"/>
    <a:srgbClr val="ABC7D7"/>
    <a:srgbClr val="DFDFDF"/>
    <a:srgbClr val="002FC1"/>
    <a:srgbClr val="DADFF2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3406817" y="2028616"/>
            <a:ext cx="53783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Pull</a:t>
            </a:r>
          </a:p>
          <a:p>
            <a:pPr algn="ctr"/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A42E7-7581-C719-13D1-7262E990C166}"/>
              </a:ext>
            </a:extLst>
          </p:cNvPr>
          <p:cNvSpPr txBox="1"/>
          <p:nvPr/>
        </p:nvSpPr>
        <p:spPr>
          <a:xfrm>
            <a:off x="10318875" y="6356782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템플릿 출처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 err="1">
                <a:solidFill>
                  <a:schemeClr val="bg1"/>
                </a:solidFill>
              </a:rPr>
              <a:t>새별의</a:t>
            </a:r>
            <a:r>
              <a:rPr lang="ko-KR" altLang="en-US" sz="1050" dirty="0">
                <a:solidFill>
                  <a:schemeClr val="bg1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Test2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040CC9-BFC8-6F34-A2D6-B1286A4BFB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91" y="1713069"/>
            <a:ext cx="3517424" cy="4528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E5F9C-1F35-3C83-F76C-871AD1B7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9192" y="2165606"/>
            <a:ext cx="4650035" cy="33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2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861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ㅇ이제</a:t>
            </a:r>
            <a:r>
              <a:rPr lang="ko-KR" altLang="en-US" dirty="0"/>
              <a:t> 합쳐보자</a:t>
            </a:r>
            <a:r>
              <a:rPr lang="en-US" altLang="ko-KR" dirty="0"/>
              <a:t>,</a:t>
            </a:r>
            <a:r>
              <a:rPr lang="ko-KR" altLang="en-US" dirty="0"/>
              <a:t> 보다시피 충돌</a:t>
            </a:r>
            <a:r>
              <a:rPr lang="en-US" altLang="ko-KR" dirty="0"/>
              <a:t>(Conflict)</a:t>
            </a:r>
            <a:r>
              <a:rPr lang="ko-KR" altLang="en-US" dirty="0"/>
              <a:t>가 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</a:t>
            </a:r>
            <a:r>
              <a:rPr lang="ko-KR" altLang="en-US" dirty="0" err="1"/>
              <a:t>커밋의</a:t>
            </a:r>
            <a:r>
              <a:rPr lang="ko-KR" altLang="en-US" dirty="0"/>
              <a:t> 부모가 각각의 분기이기 때문에 같은 파일을 수정 후 </a:t>
            </a:r>
            <a:r>
              <a:rPr lang="en-US" altLang="ko-KR" dirty="0"/>
              <a:t>Merge </a:t>
            </a:r>
            <a:r>
              <a:rPr lang="ko-KR" altLang="en-US" dirty="0"/>
              <a:t>시키면 충돌이 생긴다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040CC9-BFC8-6F34-A2D6-B1286A4BFB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1966462"/>
            <a:ext cx="3517423" cy="4528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E5F9C-1F35-3C83-F76C-871AD1B75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2022" y="2131396"/>
            <a:ext cx="4650034" cy="1307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97333B-6CBE-A749-E601-1B43A0C0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022" y="3923467"/>
            <a:ext cx="5963556" cy="18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8057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충돌난</a:t>
            </a:r>
            <a:r>
              <a:rPr lang="ko-KR" altLang="en-US" dirty="0"/>
              <a:t> 파일에서 의도대로 수정 후 다시 </a:t>
            </a:r>
            <a:r>
              <a:rPr lang="en-US" altLang="ko-KR" dirty="0"/>
              <a:t>Commit </a:t>
            </a:r>
            <a:r>
              <a:rPr lang="ko-KR" altLang="en-US" dirty="0"/>
              <a:t>시키면 정상적으로 </a:t>
            </a:r>
            <a:r>
              <a:rPr lang="en-US" altLang="ko-KR" dirty="0"/>
              <a:t>Merge</a:t>
            </a:r>
            <a:r>
              <a:rPr lang="ko-KR" altLang="en-US" dirty="0"/>
              <a:t>가 실행된다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협력 시 같은 파일을 </a:t>
            </a:r>
            <a:r>
              <a:rPr lang="ko-KR" altLang="en-US" dirty="0" err="1"/>
              <a:t>여러명이</a:t>
            </a:r>
            <a:r>
              <a:rPr lang="ko-KR" altLang="en-US" dirty="0"/>
              <a:t> 사용할 때 의도적으로 충돌시켜 코드를 합치는 경우도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040CC9-BFC8-6F34-A2D6-B1286A4BFB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1966462"/>
            <a:ext cx="3517423" cy="4528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E5F9C-1F35-3C83-F76C-871AD1B75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690" y="1795862"/>
            <a:ext cx="4703864" cy="2825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97333B-6CBE-A749-E601-1B43A0C020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690" y="4870615"/>
            <a:ext cx="5165418" cy="14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C140-8062-2A7E-C479-8237BB33E824}"/>
              </a:ext>
            </a:extLst>
          </p:cNvPr>
          <p:cNvSpPr txBox="1"/>
          <p:nvPr/>
        </p:nvSpPr>
        <p:spPr>
          <a:xfrm>
            <a:off x="724829" y="98694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3975C0"/>
                </a:solidFill>
              </a:rPr>
              <a:t>Github</a:t>
            </a:r>
            <a:r>
              <a:rPr lang="ko-KR" altLang="en-US" sz="2400" b="1" dirty="0">
                <a:solidFill>
                  <a:srgbClr val="3975C0"/>
                </a:solidFill>
              </a:rPr>
              <a:t>의 </a:t>
            </a:r>
            <a:r>
              <a:rPr lang="en-US" altLang="ko-KR" sz="2400" b="1" dirty="0">
                <a:solidFill>
                  <a:srgbClr val="3975C0"/>
                </a:solidFill>
              </a:rPr>
              <a:t>merge </a:t>
            </a:r>
            <a:r>
              <a:rPr lang="ko-KR" altLang="en-US" sz="2400" b="1" dirty="0">
                <a:solidFill>
                  <a:srgbClr val="3975C0"/>
                </a:solidFill>
              </a:rPr>
              <a:t>종류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802888" y="167236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E6CBE-3BD9-5123-0FD2-8F16B8A33240}"/>
              </a:ext>
            </a:extLst>
          </p:cNvPr>
          <p:cNvSpPr txBox="1"/>
          <p:nvPr/>
        </p:nvSpPr>
        <p:spPr>
          <a:xfrm>
            <a:off x="1042374" y="2093512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브랜치의</a:t>
            </a:r>
            <a:r>
              <a:rPr lang="ko-KR" altLang="en-US" dirty="0"/>
              <a:t> 내용을 합쳐서 새로운 </a:t>
            </a:r>
            <a:r>
              <a:rPr lang="ko-KR" altLang="en-US" dirty="0" err="1"/>
              <a:t>커밋으로</a:t>
            </a:r>
            <a:r>
              <a:rPr lang="ko-KR" altLang="en-US" dirty="0"/>
              <a:t> 추가하는 형태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3A1E-CFBD-9477-3425-29CBA959E103}"/>
              </a:ext>
            </a:extLst>
          </p:cNvPr>
          <p:cNvSpPr txBox="1"/>
          <p:nvPr/>
        </p:nvSpPr>
        <p:spPr>
          <a:xfrm>
            <a:off x="802888" y="4748195"/>
            <a:ext cx="707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A,B,C</a:t>
            </a:r>
            <a:r>
              <a:rPr lang="ko-KR" altLang="en-US" dirty="0"/>
              <a:t>를 합쳐서 새로운 </a:t>
            </a:r>
            <a:r>
              <a:rPr lang="en-US" altLang="ko-KR" dirty="0"/>
              <a:t>commit</a:t>
            </a:r>
            <a:r>
              <a:rPr lang="ko-KR" altLang="en-US" dirty="0"/>
              <a:t>으로 만들고 이를 </a:t>
            </a:r>
            <a:r>
              <a:rPr lang="en-US" altLang="ko-KR" dirty="0"/>
              <a:t>merge</a:t>
            </a:r>
            <a:r>
              <a:rPr lang="ko-KR" altLang="en-US" dirty="0"/>
              <a:t> 대상 </a:t>
            </a:r>
            <a:r>
              <a:rPr lang="ko-KR" altLang="en-US" dirty="0" err="1"/>
              <a:t>브랜치에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35580-0EED-2D7B-FFF8-D8A5D4F4DEED}"/>
              </a:ext>
            </a:extLst>
          </p:cNvPr>
          <p:cNvSpPr txBox="1"/>
          <p:nvPr/>
        </p:nvSpPr>
        <p:spPr>
          <a:xfrm>
            <a:off x="1605191" y="5363390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A,B,C</a:t>
            </a:r>
            <a:r>
              <a:rPr lang="ko-KR" altLang="en-US" dirty="0"/>
              <a:t>는 </a:t>
            </a:r>
            <a:r>
              <a:rPr lang="en-US" altLang="ko-KR" dirty="0"/>
              <a:t>merge </a:t>
            </a:r>
            <a:r>
              <a:rPr lang="ko-KR" altLang="en-US" dirty="0" err="1"/>
              <a:t>브랜치</a:t>
            </a:r>
            <a:r>
              <a:rPr lang="ko-KR" altLang="en-US" dirty="0"/>
              <a:t> 이전의 </a:t>
            </a:r>
            <a:r>
              <a:rPr lang="en-US" altLang="ko-KR" dirty="0"/>
              <a:t>commit 1</a:t>
            </a:r>
            <a:r>
              <a:rPr lang="ko-KR" altLang="en-US" dirty="0"/>
              <a:t>개를 부모로 가짐</a:t>
            </a:r>
            <a:endParaRPr lang="en-US" altLang="ko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CCCF5B-2B7D-3222-28C4-D9AFE035D29C}"/>
              </a:ext>
            </a:extLst>
          </p:cNvPr>
          <p:cNvSpPr/>
          <p:nvPr/>
        </p:nvSpPr>
        <p:spPr>
          <a:xfrm>
            <a:off x="1075149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4B6143-31A5-25AC-9A46-819E730325A6}"/>
              </a:ext>
            </a:extLst>
          </p:cNvPr>
          <p:cNvSpPr/>
          <p:nvPr/>
        </p:nvSpPr>
        <p:spPr>
          <a:xfrm>
            <a:off x="2616566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6FD5280-C121-9A04-824A-39A5B6EC281B}"/>
              </a:ext>
            </a:extLst>
          </p:cNvPr>
          <p:cNvSpPr/>
          <p:nvPr/>
        </p:nvSpPr>
        <p:spPr>
          <a:xfrm>
            <a:off x="4157983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052869-07B7-B853-EAC6-A5AFFFCCA58A}"/>
              </a:ext>
            </a:extLst>
          </p:cNvPr>
          <p:cNvSpPr/>
          <p:nvPr/>
        </p:nvSpPr>
        <p:spPr>
          <a:xfrm>
            <a:off x="5699400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7A4675-A79C-7314-4A16-6FC54AC55C93}"/>
              </a:ext>
            </a:extLst>
          </p:cNvPr>
          <p:cNvSpPr/>
          <p:nvPr/>
        </p:nvSpPr>
        <p:spPr>
          <a:xfrm>
            <a:off x="7240817" y="4084320"/>
            <a:ext cx="418012" cy="4180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B05C48-6A40-7DDB-1732-8DCBE95CB502}"/>
              </a:ext>
            </a:extLst>
          </p:cNvPr>
          <p:cNvSpPr/>
          <p:nvPr/>
        </p:nvSpPr>
        <p:spPr>
          <a:xfrm>
            <a:off x="333937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E81613B-B16C-6E60-E4EC-F0912455E1F4}"/>
              </a:ext>
            </a:extLst>
          </p:cNvPr>
          <p:cNvSpPr/>
          <p:nvPr/>
        </p:nvSpPr>
        <p:spPr>
          <a:xfrm>
            <a:off x="487239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630E9F-D2A7-A429-895D-B3A626150A1B}"/>
              </a:ext>
            </a:extLst>
          </p:cNvPr>
          <p:cNvSpPr/>
          <p:nvPr/>
        </p:nvSpPr>
        <p:spPr>
          <a:xfrm>
            <a:off x="640541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13C796-3A0C-73FE-9086-2C7C84F6D711}"/>
              </a:ext>
            </a:extLst>
          </p:cNvPr>
          <p:cNvCxnSpPr>
            <a:cxnSpLocks/>
          </p:cNvCxnSpPr>
          <p:nvPr/>
        </p:nvCxnSpPr>
        <p:spPr>
          <a:xfrm>
            <a:off x="1658624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4A60F0-A08E-DC7C-7B6D-3F44754607F1}"/>
              </a:ext>
            </a:extLst>
          </p:cNvPr>
          <p:cNvCxnSpPr>
            <a:cxnSpLocks/>
          </p:cNvCxnSpPr>
          <p:nvPr/>
        </p:nvCxnSpPr>
        <p:spPr>
          <a:xfrm>
            <a:off x="3126017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B6D50F0-EEEB-7D87-A286-7A2510E03168}"/>
              </a:ext>
            </a:extLst>
          </p:cNvPr>
          <p:cNvCxnSpPr>
            <a:cxnSpLocks/>
          </p:cNvCxnSpPr>
          <p:nvPr/>
        </p:nvCxnSpPr>
        <p:spPr>
          <a:xfrm>
            <a:off x="4680498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9B827E-F80E-087D-89A8-FF2C0CB2F4A2}"/>
              </a:ext>
            </a:extLst>
          </p:cNvPr>
          <p:cNvCxnSpPr>
            <a:cxnSpLocks/>
          </p:cNvCxnSpPr>
          <p:nvPr/>
        </p:nvCxnSpPr>
        <p:spPr>
          <a:xfrm>
            <a:off x="6300292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C7ADD5-D2B5-A6EF-86EB-1037F9F81283}"/>
              </a:ext>
            </a:extLst>
          </p:cNvPr>
          <p:cNvCxnSpPr>
            <a:cxnSpLocks/>
          </p:cNvCxnSpPr>
          <p:nvPr/>
        </p:nvCxnSpPr>
        <p:spPr>
          <a:xfrm flipV="1">
            <a:off x="2955580" y="3529627"/>
            <a:ext cx="418012" cy="52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CF5D04-6167-3258-51A0-399FD04E0F33}"/>
              </a:ext>
            </a:extLst>
          </p:cNvPr>
          <p:cNvCxnSpPr>
            <a:cxnSpLocks/>
          </p:cNvCxnSpPr>
          <p:nvPr/>
        </p:nvCxnSpPr>
        <p:spPr>
          <a:xfrm>
            <a:off x="3944623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F75741-FB35-0C81-7252-C6F2DD0851AD}"/>
              </a:ext>
            </a:extLst>
          </p:cNvPr>
          <p:cNvCxnSpPr>
            <a:cxnSpLocks/>
          </p:cNvCxnSpPr>
          <p:nvPr/>
        </p:nvCxnSpPr>
        <p:spPr>
          <a:xfrm>
            <a:off x="5455561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954B0624-45F0-540A-B235-267FDE8EE96A}"/>
              </a:ext>
            </a:extLst>
          </p:cNvPr>
          <p:cNvSpPr/>
          <p:nvPr/>
        </p:nvSpPr>
        <p:spPr>
          <a:xfrm>
            <a:off x="1658624" y="2769350"/>
            <a:ext cx="6823165" cy="1016870"/>
          </a:xfrm>
          <a:prstGeom prst="mathMultiply">
            <a:avLst>
              <a:gd name="adj1" fmla="val 55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F34FAF-98E7-3B1A-ED48-2BF8136E7AF1}"/>
              </a:ext>
            </a:extLst>
          </p:cNvPr>
          <p:cNvSpPr txBox="1"/>
          <p:nvPr/>
        </p:nvSpPr>
        <p:spPr>
          <a:xfrm>
            <a:off x="7107421" y="373651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A,B,C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2C647C-477F-9999-A983-8F2C3701D048}"/>
              </a:ext>
            </a:extLst>
          </p:cNvPr>
          <p:cNvSpPr txBox="1"/>
          <p:nvPr/>
        </p:nvSpPr>
        <p:spPr>
          <a:xfrm>
            <a:off x="8648838" y="3923994"/>
            <a:ext cx="33217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$ git</a:t>
            </a:r>
            <a:r>
              <a:rPr lang="ko-KR" altLang="en-US" sz="1400" dirty="0"/>
              <a:t> </a:t>
            </a:r>
            <a:r>
              <a:rPr lang="en-US" altLang="ko-KR" sz="1400" dirty="0"/>
              <a:t>checkout</a:t>
            </a:r>
            <a:r>
              <a:rPr lang="ko-KR" altLang="en-US" sz="1400" dirty="0"/>
              <a:t> </a:t>
            </a:r>
            <a:r>
              <a:rPr lang="en-US" altLang="ko-KR" sz="1400" dirty="0"/>
              <a:t>[merge </a:t>
            </a:r>
            <a:r>
              <a:rPr lang="ko-KR" altLang="en-US" sz="1400" dirty="0"/>
              <a:t>대상 </a:t>
            </a:r>
            <a:r>
              <a:rPr lang="en-US" altLang="ko-KR" sz="1400" dirty="0"/>
              <a:t>branch]</a:t>
            </a:r>
          </a:p>
          <a:p>
            <a:r>
              <a:rPr lang="en-US" altLang="ko-KR" sz="1400" dirty="0"/>
              <a:t>$ git merge</a:t>
            </a:r>
            <a:r>
              <a:rPr lang="ko-KR" altLang="en-US" sz="1400" dirty="0"/>
              <a:t> </a:t>
            </a:r>
            <a:r>
              <a:rPr lang="en-US" altLang="ko-KR" sz="1400" dirty="0"/>
              <a:t>--squash [merge</a:t>
            </a:r>
            <a:r>
              <a:rPr lang="ko-KR" altLang="en-US" sz="1400" dirty="0"/>
              <a:t>할 </a:t>
            </a:r>
            <a:r>
              <a:rPr lang="en-US" altLang="ko-KR" sz="1400" dirty="0"/>
              <a:t>branch]</a:t>
            </a:r>
            <a:br>
              <a:rPr lang="en-US" altLang="ko-KR" sz="1400" dirty="0"/>
            </a:br>
            <a:r>
              <a:rPr lang="en-US" altLang="ko-KR" sz="1400" dirty="0"/>
              <a:t>$ git commit –m [commit</a:t>
            </a:r>
            <a:r>
              <a:rPr lang="ko-KR" altLang="en-US" sz="1400" dirty="0"/>
              <a:t> 메시지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66BF6B-9B74-0943-20D2-F81024AE56D9}"/>
              </a:ext>
            </a:extLst>
          </p:cNvPr>
          <p:cNvSpPr txBox="1"/>
          <p:nvPr/>
        </p:nvSpPr>
        <p:spPr>
          <a:xfrm>
            <a:off x="8648838" y="360155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3975C0"/>
                </a:solidFill>
              </a:rPr>
              <a:t>명령어</a:t>
            </a:r>
            <a:endParaRPr lang="ko-KR" altLang="en-US" b="1" dirty="0">
              <a:solidFill>
                <a:srgbClr val="397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F19B2-E7CD-4AA6-83A9-E5A67B979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889" y="1170331"/>
            <a:ext cx="5481170" cy="1620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1119B6-4313-0FBA-5E8F-67E759C69D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8" y="2910840"/>
            <a:ext cx="5326551" cy="3434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196392-532F-2788-8B8D-F588A5E85E42}"/>
              </a:ext>
            </a:extLst>
          </p:cNvPr>
          <p:cNvSpPr txBox="1"/>
          <p:nvPr/>
        </p:nvSpPr>
        <p:spPr>
          <a:xfrm>
            <a:off x="6975248" y="2766200"/>
            <a:ext cx="5102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SM1</a:t>
            </a:r>
            <a:r>
              <a:rPr lang="ko-KR" altLang="en-US" dirty="0"/>
              <a:t>과 </a:t>
            </a:r>
            <a:r>
              <a:rPr lang="en-US" altLang="ko-KR" dirty="0"/>
              <a:t>SM2 </a:t>
            </a:r>
            <a:r>
              <a:rPr lang="ko-KR" altLang="en-US" dirty="0"/>
              <a:t>파일이</a:t>
            </a:r>
            <a:endParaRPr lang="en-US" altLang="ko-KR" dirty="0"/>
          </a:p>
          <a:p>
            <a:r>
              <a:rPr lang="ko-KR" altLang="en-US" dirty="0"/>
              <a:t>각각의 내용을 가지고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각각의 </a:t>
            </a:r>
            <a:r>
              <a:rPr lang="ko-KR" altLang="en-US" dirty="0" err="1"/>
              <a:t>브랜치에서</a:t>
            </a:r>
            <a:r>
              <a:rPr lang="ko-KR" altLang="en-US" dirty="0"/>
              <a:t> 다른 파일을 여러 과정으로</a:t>
            </a:r>
            <a:endParaRPr lang="en-US" altLang="ko-KR" dirty="0"/>
          </a:p>
          <a:p>
            <a:r>
              <a:rPr lang="ko-KR" altLang="en-US" dirty="0"/>
              <a:t>수정 후</a:t>
            </a:r>
            <a:r>
              <a:rPr lang="en-US" altLang="ko-KR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합쳐볼거다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767840"/>
            <a:ext cx="6437442" cy="4126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2</a:t>
            </a:r>
            <a:r>
              <a:rPr lang="ko-KR" altLang="en-US" dirty="0"/>
              <a:t>회 이후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CA6CE-0829-9BDA-449A-A3EFF338D0DC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7693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383" y="1767840"/>
            <a:ext cx="6426333" cy="4126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test1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2</a:t>
            </a:r>
            <a:r>
              <a:rPr lang="ko-KR" altLang="en-US" dirty="0"/>
              <a:t>회 이후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1DAE56-EE55-4C0F-42A7-904C024E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89" y="1767840"/>
            <a:ext cx="4720110" cy="1339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0A089-A871-669D-BD01-97F2442C3420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39044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383" y="1768628"/>
            <a:ext cx="6426333" cy="4125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Squash and Merge </a:t>
            </a:r>
            <a:r>
              <a:rPr lang="ko-KR" altLang="en-US" dirty="0"/>
              <a:t>방식으로 내용을 </a:t>
            </a:r>
            <a:r>
              <a:rPr lang="ko-KR" altLang="en-US" dirty="0" err="1"/>
              <a:t>합쳐봅시당</a:t>
            </a:r>
            <a:endParaRPr lang="en-US" altLang="ko-KR" dirty="0"/>
          </a:p>
          <a:p>
            <a:r>
              <a:rPr lang="ko-KR" altLang="en-US" dirty="0"/>
              <a:t>결과적으로 보기에는 일반적인 </a:t>
            </a:r>
            <a:r>
              <a:rPr lang="en-US" altLang="ko-KR" dirty="0"/>
              <a:t>Commit</a:t>
            </a:r>
            <a:r>
              <a:rPr lang="ko-KR" altLang="en-US" dirty="0"/>
              <a:t>이랑 </a:t>
            </a:r>
            <a:r>
              <a:rPr lang="ko-KR" altLang="en-US" dirty="0" err="1"/>
              <a:t>다른게</a:t>
            </a:r>
            <a:r>
              <a:rPr lang="ko-KR" altLang="en-US" dirty="0"/>
              <a:t> 없다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57A46-D2D2-439D-3418-20D58780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006" y="1953295"/>
            <a:ext cx="4601515" cy="2951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EDCAF-A0AA-545F-9B2B-3CD6AEF84846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17476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하지만 </a:t>
            </a:r>
            <a:r>
              <a:rPr lang="en-US" altLang="ko-KR" dirty="0"/>
              <a:t>Commit </a:t>
            </a:r>
            <a:r>
              <a:rPr lang="ko-KR" altLang="en-US" dirty="0"/>
              <a:t>기록을 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59DCD-8E3E-7C95-E0B3-1BE8559F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4417146"/>
            <a:ext cx="6103009" cy="16655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4B57D9-CD08-81BB-BAB8-CBB3FEFE3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2155550"/>
            <a:ext cx="5911421" cy="157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E1E65A-C0AE-0C79-0DF1-0087C1426CE0}"/>
              </a:ext>
            </a:extLst>
          </p:cNvPr>
          <p:cNvSpPr txBox="1"/>
          <p:nvPr/>
        </p:nvSpPr>
        <p:spPr>
          <a:xfrm>
            <a:off x="724829" y="177130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975C0"/>
                </a:solidFill>
              </a:rPr>
              <a:t>Merge commit</a:t>
            </a:r>
            <a:endParaRPr lang="ko-KR" altLang="en-US" sz="1400" dirty="0">
              <a:solidFill>
                <a:srgbClr val="3975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F30E-F05F-CF5D-8C78-80644F002E5C}"/>
              </a:ext>
            </a:extLst>
          </p:cNvPr>
          <p:cNvSpPr txBox="1"/>
          <p:nvPr/>
        </p:nvSpPr>
        <p:spPr>
          <a:xfrm>
            <a:off x="724829" y="4072037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975C0"/>
                </a:solidFill>
              </a:rPr>
              <a:t>Squash</a:t>
            </a:r>
            <a:r>
              <a:rPr lang="ko-KR" altLang="en-US" sz="1400" dirty="0">
                <a:solidFill>
                  <a:srgbClr val="3975C0"/>
                </a:solidFill>
              </a:rPr>
              <a:t> </a:t>
            </a:r>
            <a:r>
              <a:rPr lang="en-US" altLang="ko-KR" sz="1400" dirty="0">
                <a:solidFill>
                  <a:srgbClr val="3975C0"/>
                </a:solidFill>
              </a:rPr>
              <a:t>and</a:t>
            </a:r>
            <a:r>
              <a:rPr lang="ko-KR" altLang="en-US" sz="1400" dirty="0">
                <a:solidFill>
                  <a:srgbClr val="3975C0"/>
                </a:solidFill>
              </a:rPr>
              <a:t> </a:t>
            </a:r>
            <a:r>
              <a:rPr lang="en-US" altLang="ko-KR" sz="1400" dirty="0">
                <a:solidFill>
                  <a:srgbClr val="3975C0"/>
                </a:solidFill>
              </a:rPr>
              <a:t>Merge</a:t>
            </a:r>
            <a:endParaRPr lang="ko-KR" altLang="en-US" sz="1400" dirty="0">
              <a:solidFill>
                <a:srgbClr val="3975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E17B7-BEE9-2C3F-71FB-28C0477A3DAF}"/>
              </a:ext>
            </a:extLst>
          </p:cNvPr>
          <p:cNvSpPr txBox="1"/>
          <p:nvPr/>
        </p:nvSpPr>
        <p:spPr>
          <a:xfrm>
            <a:off x="6714309" y="3032378"/>
            <a:ext cx="53687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한눈에 보기에도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은 합쳐지는 모양을 띄지만</a:t>
            </a:r>
            <a:endParaRPr lang="en-US" altLang="ko-KR" dirty="0"/>
          </a:p>
          <a:p>
            <a:r>
              <a:rPr lang="en-US" altLang="ko-KR" dirty="0"/>
              <a:t>Squash and Merge</a:t>
            </a:r>
            <a:r>
              <a:rPr lang="ko-KR" altLang="en-US" dirty="0"/>
              <a:t>는 서브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내용을</a:t>
            </a:r>
            <a:endParaRPr lang="en-US" altLang="ko-KR" dirty="0"/>
          </a:p>
          <a:p>
            <a:r>
              <a:rPr lang="ko-KR" altLang="en-US" dirty="0"/>
              <a:t>합친 뒤에 메인 </a:t>
            </a:r>
            <a:r>
              <a:rPr lang="ko-KR" altLang="en-US" dirty="0" err="1"/>
              <a:t>브랜치에</a:t>
            </a:r>
            <a:r>
              <a:rPr lang="ko-KR" altLang="en-US" dirty="0"/>
              <a:t> 새로운 </a:t>
            </a:r>
            <a:r>
              <a:rPr lang="en-US" altLang="ko-KR" dirty="0"/>
              <a:t>Commit</a:t>
            </a:r>
            <a:r>
              <a:rPr lang="ko-KR" altLang="en-US" dirty="0"/>
              <a:t>으로 붙는 형태로</a:t>
            </a:r>
            <a:endParaRPr lang="en-US" altLang="ko-KR" dirty="0"/>
          </a:p>
          <a:p>
            <a:r>
              <a:rPr lang="ko-KR" altLang="en-US" dirty="0"/>
              <a:t>합쳐지는 것을 볼 수 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04ED3-1626-3A0B-7B12-94CA55DC4AF3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41071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그러면 같은 파일을 건들면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상태로 합쳐봅시다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DACCDF-BDF9-E978-58F6-18D7B677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98" y="1728652"/>
            <a:ext cx="3842110" cy="4946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8A35C8-B05B-26E6-E2AF-74555EEB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1728652"/>
            <a:ext cx="3842110" cy="4946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3458F7-C7E6-A891-8619-5C63079D9D0D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32170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ECE2E4-C9D0-4618-A799-08FC6495EC38}"/>
              </a:ext>
            </a:extLst>
          </p:cNvPr>
          <p:cNvGrpSpPr/>
          <p:nvPr/>
        </p:nvGrpSpPr>
        <p:grpSpPr>
          <a:xfrm>
            <a:off x="4170766" y="1739590"/>
            <a:ext cx="3351956" cy="584775"/>
            <a:chOff x="4170766" y="1739590"/>
            <a:chExt cx="3351956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2EF62-B80D-E7C4-CCB7-3FB5430CB2A8}"/>
                </a:ext>
              </a:extLst>
            </p:cNvPr>
            <p:cNvSpPr txBox="1"/>
            <p:nvPr/>
          </p:nvSpPr>
          <p:spPr>
            <a:xfrm>
              <a:off x="4170766" y="1739590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1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B15E-EF99-4560-D8CF-D02ABB51A94A}"/>
                </a:ext>
              </a:extLst>
            </p:cNvPr>
            <p:cNvSpPr txBox="1"/>
            <p:nvPr/>
          </p:nvSpPr>
          <p:spPr>
            <a:xfrm>
              <a:off x="5371171" y="1770368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bg1"/>
                  </a:solidFill>
                </a:rPr>
                <a:t>그게 </a:t>
              </a:r>
              <a:r>
                <a:rPr lang="ko-KR" altLang="en-US" sz="2800" spc="600" dirty="0" err="1">
                  <a:solidFill>
                    <a:schemeClr val="bg1"/>
                  </a:solidFill>
                </a:rPr>
                <a:t>뭔데</a:t>
              </a:r>
              <a:r>
                <a:rPr lang="en-US" altLang="ko-KR" sz="2800" spc="600" dirty="0">
                  <a:solidFill>
                    <a:schemeClr val="bg1"/>
                  </a:solidFill>
                </a:rPr>
                <a:t>?</a:t>
              </a:r>
              <a:endParaRPr lang="ko-KR" altLang="en-US" sz="2800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EE8787-03FC-BB9D-485B-BFF7D68CE9E5}"/>
              </a:ext>
            </a:extLst>
          </p:cNvPr>
          <p:cNvGrpSpPr/>
          <p:nvPr/>
        </p:nvGrpSpPr>
        <p:grpSpPr>
          <a:xfrm>
            <a:off x="4145118" y="3285910"/>
            <a:ext cx="4158266" cy="584775"/>
            <a:chOff x="4140309" y="4856623"/>
            <a:chExt cx="4158266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C59DDB-0F06-66CB-83E3-42848170B0AB}"/>
                </a:ext>
              </a:extLst>
            </p:cNvPr>
            <p:cNvSpPr txBox="1"/>
            <p:nvPr/>
          </p:nvSpPr>
          <p:spPr>
            <a:xfrm>
              <a:off x="4140309" y="485662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E69ABD-17A1-AD45-7AE9-E3F9DD9D81A9}"/>
                </a:ext>
              </a:extLst>
            </p:cNvPr>
            <p:cNvSpPr txBox="1"/>
            <p:nvPr/>
          </p:nvSpPr>
          <p:spPr>
            <a:xfrm>
              <a:off x="5371171" y="4887401"/>
              <a:ext cx="2927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bg1"/>
                  </a:solidFill>
                </a:rPr>
                <a:t>어떻게 쓰는데</a:t>
              </a:r>
              <a:r>
                <a:rPr lang="en-US" altLang="ko-KR" sz="2800" spc="600" dirty="0">
                  <a:solidFill>
                    <a:schemeClr val="bg1"/>
                  </a:solidFill>
                </a:rPr>
                <a:t>?</a:t>
              </a:r>
              <a:endParaRPr lang="ko-KR" altLang="en-US" sz="2800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1DF493-E704-4CEC-8121-94C1B427FB6A}"/>
              </a:ext>
            </a:extLst>
          </p:cNvPr>
          <p:cNvGrpSpPr/>
          <p:nvPr/>
        </p:nvGrpSpPr>
        <p:grpSpPr>
          <a:xfrm>
            <a:off x="4145118" y="4832229"/>
            <a:ext cx="4712905" cy="584775"/>
            <a:chOff x="4140309" y="4856623"/>
            <a:chExt cx="471290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D34431-24C7-8F49-E307-499B4D493F8D}"/>
                </a:ext>
              </a:extLst>
            </p:cNvPr>
            <p:cNvSpPr txBox="1"/>
            <p:nvPr/>
          </p:nvSpPr>
          <p:spPr>
            <a:xfrm>
              <a:off x="4140309" y="4856623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3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52AA6D-5EFD-A07C-3900-0160CBA28E28}"/>
                </a:ext>
              </a:extLst>
            </p:cNvPr>
            <p:cNvSpPr txBox="1"/>
            <p:nvPr/>
          </p:nvSpPr>
          <p:spPr>
            <a:xfrm>
              <a:off x="5371171" y="4887401"/>
              <a:ext cx="3482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bg1"/>
                  </a:solidFill>
                </a:rPr>
                <a:t>그래서 왜 쓰는데</a:t>
              </a:r>
              <a:r>
                <a:rPr lang="en-US" altLang="ko-KR" sz="2800" spc="600" dirty="0">
                  <a:solidFill>
                    <a:schemeClr val="bg1"/>
                  </a:solidFill>
                </a:rPr>
                <a:t>?</a:t>
              </a:r>
              <a:endParaRPr lang="ko-KR" altLang="en-US" sz="2800" spc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813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아래와 같이 충돌이 난다</a:t>
            </a:r>
            <a:r>
              <a:rPr lang="en-US" altLang="ko-KR" dirty="0"/>
              <a:t>....;;;;; </a:t>
            </a:r>
            <a:r>
              <a:rPr lang="ko-KR" altLang="en-US" dirty="0"/>
              <a:t>이후부터는 </a:t>
            </a:r>
            <a:r>
              <a:rPr lang="en-US" altLang="ko-KR" dirty="0"/>
              <a:t>Merge Commit</a:t>
            </a:r>
            <a:r>
              <a:rPr lang="ko-KR" altLang="en-US" dirty="0"/>
              <a:t>이랑 같은 방식으로 하면 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201CC4-1C39-6790-0BD5-6DF58795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69" y="1746920"/>
            <a:ext cx="5864219" cy="3761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D49EDF-7E0C-DB32-6347-9A84D3D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1746920"/>
            <a:ext cx="3623733" cy="4665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04C79E-F6D2-BEEA-0991-D14CE32D462B}"/>
              </a:ext>
            </a:extLst>
          </p:cNvPr>
          <p:cNvSpPr txBox="1"/>
          <p:nvPr/>
        </p:nvSpPr>
        <p:spPr>
          <a:xfrm>
            <a:off x="8627944" y="41661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Squash and 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3922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C140-8062-2A7E-C479-8237BB33E824}"/>
              </a:ext>
            </a:extLst>
          </p:cNvPr>
          <p:cNvSpPr txBox="1"/>
          <p:nvPr/>
        </p:nvSpPr>
        <p:spPr>
          <a:xfrm>
            <a:off x="724829" y="98694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3975C0"/>
                </a:solidFill>
              </a:rPr>
              <a:t>Github</a:t>
            </a:r>
            <a:r>
              <a:rPr lang="ko-KR" altLang="en-US" sz="2400" b="1" dirty="0">
                <a:solidFill>
                  <a:srgbClr val="3975C0"/>
                </a:solidFill>
              </a:rPr>
              <a:t>의 </a:t>
            </a:r>
            <a:r>
              <a:rPr lang="en-US" altLang="ko-KR" sz="2400" b="1" dirty="0">
                <a:solidFill>
                  <a:srgbClr val="3975C0"/>
                </a:solidFill>
              </a:rPr>
              <a:t>merge </a:t>
            </a:r>
            <a:r>
              <a:rPr lang="ko-KR" altLang="en-US" sz="2400" b="1" dirty="0">
                <a:solidFill>
                  <a:srgbClr val="3975C0"/>
                </a:solidFill>
              </a:rPr>
              <a:t>종류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802888" y="167236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 Merge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E6CBE-3BD9-5123-0FD2-8F16B8A33240}"/>
              </a:ext>
            </a:extLst>
          </p:cNvPr>
          <p:cNvSpPr txBox="1"/>
          <p:nvPr/>
        </p:nvSpPr>
        <p:spPr>
          <a:xfrm>
            <a:off x="1042374" y="2093512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</a:t>
            </a:r>
            <a:r>
              <a:rPr lang="ko-KR" altLang="en-US" dirty="0"/>
              <a:t>이 합쳐지지 않고 각각 </a:t>
            </a:r>
            <a:r>
              <a:rPr lang="en-US" altLang="ko-KR" dirty="0"/>
              <a:t>merge </a:t>
            </a:r>
            <a:r>
              <a:rPr lang="ko-KR" altLang="en-US" dirty="0" err="1"/>
              <a:t>브랜치에</a:t>
            </a:r>
            <a:r>
              <a:rPr lang="ko-KR" altLang="en-US" dirty="0"/>
              <a:t> 추가되는 형태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3A1E-CFBD-9477-3425-29CBA959E103}"/>
              </a:ext>
            </a:extLst>
          </p:cNvPr>
          <p:cNvSpPr txBox="1"/>
          <p:nvPr/>
        </p:nvSpPr>
        <p:spPr>
          <a:xfrm>
            <a:off x="1155926" y="4748195"/>
            <a:ext cx="845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Branch </a:t>
            </a:r>
            <a:r>
              <a:rPr lang="ko-KR" altLang="en-US" dirty="0"/>
              <a:t>병합 시 </a:t>
            </a:r>
            <a:r>
              <a:rPr lang="en-US" altLang="ko-KR" dirty="0"/>
              <a:t>merge commit</a:t>
            </a:r>
            <a:r>
              <a:rPr lang="ko-KR" altLang="en-US" dirty="0"/>
              <a:t> 기록이 남지 않음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작업한 것처럼 </a:t>
            </a:r>
            <a:r>
              <a:rPr lang="ko-KR" altLang="en-US" dirty="0" err="1"/>
              <a:t>보여짐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35580-0EED-2D7B-FFF8-D8A5D4F4DEED}"/>
              </a:ext>
            </a:extLst>
          </p:cNvPr>
          <p:cNvSpPr txBox="1"/>
          <p:nvPr/>
        </p:nvSpPr>
        <p:spPr>
          <a:xfrm>
            <a:off x="2949648" y="5363390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A,B,C</a:t>
            </a:r>
            <a:r>
              <a:rPr lang="ko-KR" altLang="en-US" dirty="0"/>
              <a:t>는 각각 모두 하나의 부모를 가짐</a:t>
            </a:r>
            <a:endParaRPr lang="en-US" altLang="ko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CCCF5B-2B7D-3222-28C4-D9AFE035D29C}"/>
              </a:ext>
            </a:extLst>
          </p:cNvPr>
          <p:cNvSpPr/>
          <p:nvPr/>
        </p:nvSpPr>
        <p:spPr>
          <a:xfrm>
            <a:off x="642139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4B6143-31A5-25AC-9A46-819E730325A6}"/>
              </a:ext>
            </a:extLst>
          </p:cNvPr>
          <p:cNvSpPr/>
          <p:nvPr/>
        </p:nvSpPr>
        <p:spPr>
          <a:xfrm>
            <a:off x="2183556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6FD5280-C121-9A04-824A-39A5B6EC281B}"/>
              </a:ext>
            </a:extLst>
          </p:cNvPr>
          <p:cNvSpPr/>
          <p:nvPr/>
        </p:nvSpPr>
        <p:spPr>
          <a:xfrm>
            <a:off x="3724973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052869-07B7-B853-EAC6-A5AFFFCCA58A}"/>
              </a:ext>
            </a:extLst>
          </p:cNvPr>
          <p:cNvSpPr/>
          <p:nvPr/>
        </p:nvSpPr>
        <p:spPr>
          <a:xfrm>
            <a:off x="5266390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7A4675-A79C-7314-4A16-6FC54AC55C93}"/>
              </a:ext>
            </a:extLst>
          </p:cNvPr>
          <p:cNvSpPr/>
          <p:nvPr/>
        </p:nvSpPr>
        <p:spPr>
          <a:xfrm>
            <a:off x="6807807" y="4084320"/>
            <a:ext cx="418012" cy="4180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B05C48-6A40-7DDB-1732-8DCBE95CB502}"/>
              </a:ext>
            </a:extLst>
          </p:cNvPr>
          <p:cNvSpPr/>
          <p:nvPr/>
        </p:nvSpPr>
        <p:spPr>
          <a:xfrm>
            <a:off x="290636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E81613B-B16C-6E60-E4EC-F0912455E1F4}"/>
              </a:ext>
            </a:extLst>
          </p:cNvPr>
          <p:cNvSpPr/>
          <p:nvPr/>
        </p:nvSpPr>
        <p:spPr>
          <a:xfrm>
            <a:off x="443938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630E9F-D2A7-A429-895D-B3A626150A1B}"/>
              </a:ext>
            </a:extLst>
          </p:cNvPr>
          <p:cNvSpPr/>
          <p:nvPr/>
        </p:nvSpPr>
        <p:spPr>
          <a:xfrm>
            <a:off x="5972407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13C796-3A0C-73FE-9086-2C7C84F6D711}"/>
              </a:ext>
            </a:extLst>
          </p:cNvPr>
          <p:cNvCxnSpPr>
            <a:cxnSpLocks/>
          </p:cNvCxnSpPr>
          <p:nvPr/>
        </p:nvCxnSpPr>
        <p:spPr>
          <a:xfrm>
            <a:off x="1225614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4A60F0-A08E-DC7C-7B6D-3F44754607F1}"/>
              </a:ext>
            </a:extLst>
          </p:cNvPr>
          <p:cNvCxnSpPr>
            <a:cxnSpLocks/>
          </p:cNvCxnSpPr>
          <p:nvPr/>
        </p:nvCxnSpPr>
        <p:spPr>
          <a:xfrm>
            <a:off x="2693007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B6D50F0-EEEB-7D87-A286-7A2510E03168}"/>
              </a:ext>
            </a:extLst>
          </p:cNvPr>
          <p:cNvCxnSpPr>
            <a:cxnSpLocks/>
          </p:cNvCxnSpPr>
          <p:nvPr/>
        </p:nvCxnSpPr>
        <p:spPr>
          <a:xfrm>
            <a:off x="4247488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9B827E-F80E-087D-89A8-FF2C0CB2F4A2}"/>
              </a:ext>
            </a:extLst>
          </p:cNvPr>
          <p:cNvCxnSpPr>
            <a:cxnSpLocks/>
          </p:cNvCxnSpPr>
          <p:nvPr/>
        </p:nvCxnSpPr>
        <p:spPr>
          <a:xfrm>
            <a:off x="5867282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C7ADD5-D2B5-A6EF-86EB-1037F9F81283}"/>
              </a:ext>
            </a:extLst>
          </p:cNvPr>
          <p:cNvCxnSpPr>
            <a:cxnSpLocks/>
          </p:cNvCxnSpPr>
          <p:nvPr/>
        </p:nvCxnSpPr>
        <p:spPr>
          <a:xfrm flipV="1">
            <a:off x="2522570" y="3529627"/>
            <a:ext cx="418012" cy="52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CF5D04-6167-3258-51A0-399FD04E0F33}"/>
              </a:ext>
            </a:extLst>
          </p:cNvPr>
          <p:cNvCxnSpPr>
            <a:cxnSpLocks/>
          </p:cNvCxnSpPr>
          <p:nvPr/>
        </p:nvCxnSpPr>
        <p:spPr>
          <a:xfrm>
            <a:off x="3511613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F75741-FB35-0C81-7252-C6F2DD0851AD}"/>
              </a:ext>
            </a:extLst>
          </p:cNvPr>
          <p:cNvCxnSpPr>
            <a:cxnSpLocks/>
          </p:cNvCxnSpPr>
          <p:nvPr/>
        </p:nvCxnSpPr>
        <p:spPr>
          <a:xfrm>
            <a:off x="5022551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954B0624-45F0-540A-B235-267FDE8EE96A}"/>
              </a:ext>
            </a:extLst>
          </p:cNvPr>
          <p:cNvSpPr/>
          <p:nvPr/>
        </p:nvSpPr>
        <p:spPr>
          <a:xfrm>
            <a:off x="1225614" y="2769350"/>
            <a:ext cx="6823165" cy="1016870"/>
          </a:xfrm>
          <a:prstGeom prst="mathMultiply">
            <a:avLst>
              <a:gd name="adj1" fmla="val 55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74D8F3-842E-DC3A-7F6C-F3697FFE55AC}"/>
              </a:ext>
            </a:extLst>
          </p:cNvPr>
          <p:cNvSpPr/>
          <p:nvPr/>
        </p:nvSpPr>
        <p:spPr>
          <a:xfrm>
            <a:off x="8210749" y="4084320"/>
            <a:ext cx="418012" cy="4180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B20A71D-EEC4-BEF7-7F2F-9EB2EDA58554}"/>
              </a:ext>
            </a:extLst>
          </p:cNvPr>
          <p:cNvSpPr/>
          <p:nvPr/>
        </p:nvSpPr>
        <p:spPr>
          <a:xfrm>
            <a:off x="9613691" y="4084320"/>
            <a:ext cx="418012" cy="4180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D9383F-D6B1-1DA8-E089-911C8E82E4EA}"/>
              </a:ext>
            </a:extLst>
          </p:cNvPr>
          <p:cNvCxnSpPr>
            <a:cxnSpLocks/>
          </p:cNvCxnSpPr>
          <p:nvPr/>
        </p:nvCxnSpPr>
        <p:spPr>
          <a:xfrm>
            <a:off x="7286779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0A6DCA-233C-00A9-76F1-F4345EE2501A}"/>
              </a:ext>
            </a:extLst>
          </p:cNvPr>
          <p:cNvCxnSpPr>
            <a:cxnSpLocks/>
          </p:cNvCxnSpPr>
          <p:nvPr/>
        </p:nvCxnSpPr>
        <p:spPr>
          <a:xfrm>
            <a:off x="8697567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F85119-376A-9986-2FDA-B2F54F5070CE}"/>
              </a:ext>
            </a:extLst>
          </p:cNvPr>
          <p:cNvSpPr txBox="1"/>
          <p:nvPr/>
        </p:nvSpPr>
        <p:spPr>
          <a:xfrm>
            <a:off x="8500793" y="2838414"/>
            <a:ext cx="2973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$ git checkout [merge</a:t>
            </a:r>
            <a:r>
              <a:rPr lang="ko-KR" altLang="en-US" sz="1400" dirty="0"/>
              <a:t>할 </a:t>
            </a:r>
            <a:r>
              <a:rPr lang="en-US" altLang="ko-KR" sz="1400" dirty="0"/>
              <a:t>branch]</a:t>
            </a:r>
          </a:p>
          <a:p>
            <a:r>
              <a:rPr lang="en-US" altLang="ko-KR" sz="1400" dirty="0"/>
              <a:t>$ git rebase [merge </a:t>
            </a:r>
            <a:r>
              <a:rPr lang="ko-KR" altLang="en-US" sz="1400" dirty="0"/>
              <a:t>대상 </a:t>
            </a:r>
            <a:r>
              <a:rPr lang="en-US" altLang="ko-KR" sz="1400" dirty="0"/>
              <a:t>branch]</a:t>
            </a:r>
          </a:p>
          <a:p>
            <a:r>
              <a:rPr lang="en-US" altLang="ko-KR" sz="1400" dirty="0"/>
              <a:t>$ git checkout [merge </a:t>
            </a:r>
            <a:r>
              <a:rPr lang="ko-KR" altLang="en-US" sz="1400" dirty="0"/>
              <a:t>대상 </a:t>
            </a:r>
            <a:r>
              <a:rPr lang="en-US" altLang="ko-KR" sz="1400" dirty="0"/>
              <a:t>branch]</a:t>
            </a:r>
          </a:p>
          <a:p>
            <a:r>
              <a:rPr lang="en-US" altLang="ko-KR" sz="1400" dirty="0"/>
              <a:t>$ git merge [merge</a:t>
            </a:r>
            <a:r>
              <a:rPr lang="ko-KR" altLang="en-US" sz="1400" dirty="0"/>
              <a:t>할 </a:t>
            </a:r>
            <a:r>
              <a:rPr lang="en-US" altLang="ko-KR" sz="1400" dirty="0"/>
              <a:t>branch]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3F250-02C9-905A-1194-D20D4791C745}"/>
              </a:ext>
            </a:extLst>
          </p:cNvPr>
          <p:cNvSpPr txBox="1"/>
          <p:nvPr/>
        </p:nvSpPr>
        <p:spPr>
          <a:xfrm>
            <a:off x="8500793" y="251597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3975C0"/>
                </a:solidFill>
              </a:rPr>
              <a:t>명령어</a:t>
            </a:r>
            <a:endParaRPr lang="ko-KR" altLang="en-US" b="1" dirty="0">
              <a:solidFill>
                <a:srgbClr val="397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F19B2-E7CD-4AA6-83A9-E5A67B979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46" y="1170331"/>
            <a:ext cx="5458655" cy="1620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1119B6-4313-0FBA-5E8F-67E759C69D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8" y="2915281"/>
            <a:ext cx="5326551" cy="3425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196392-532F-2788-8B8D-F588A5E85E42}"/>
              </a:ext>
            </a:extLst>
          </p:cNvPr>
          <p:cNvSpPr txBox="1"/>
          <p:nvPr/>
        </p:nvSpPr>
        <p:spPr>
          <a:xfrm>
            <a:off x="6975248" y="2766200"/>
            <a:ext cx="5102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RM1</a:t>
            </a:r>
            <a:r>
              <a:rPr lang="ko-KR" altLang="en-US" dirty="0"/>
              <a:t>과 </a:t>
            </a:r>
            <a:r>
              <a:rPr lang="en-US" altLang="ko-KR" dirty="0"/>
              <a:t>RM2 </a:t>
            </a:r>
            <a:r>
              <a:rPr lang="ko-KR" altLang="en-US" dirty="0"/>
              <a:t>파일이</a:t>
            </a:r>
            <a:endParaRPr lang="en-US" altLang="ko-KR" dirty="0"/>
          </a:p>
          <a:p>
            <a:r>
              <a:rPr lang="ko-KR" altLang="en-US" dirty="0"/>
              <a:t>각각의 내용을 가지고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각각의 </a:t>
            </a:r>
            <a:r>
              <a:rPr lang="ko-KR" altLang="en-US" dirty="0" err="1"/>
              <a:t>브랜치에서</a:t>
            </a:r>
            <a:r>
              <a:rPr lang="ko-KR" altLang="en-US" dirty="0"/>
              <a:t> 다른 파일을 여러 과정으로</a:t>
            </a:r>
            <a:endParaRPr lang="en-US" altLang="ko-KR" dirty="0"/>
          </a:p>
          <a:p>
            <a:r>
              <a:rPr lang="ko-KR" altLang="en-US" dirty="0"/>
              <a:t>수정 후</a:t>
            </a:r>
            <a:r>
              <a:rPr lang="en-US" altLang="ko-KR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합쳐볼거다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7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40" y="1767840"/>
            <a:ext cx="6414620" cy="4126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2</a:t>
            </a:r>
            <a:r>
              <a:rPr lang="ko-KR" altLang="en-US" dirty="0"/>
              <a:t>회 이후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AFD69-32B6-9137-3077-25B8B05C676B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22431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71" y="1767840"/>
            <a:ext cx="6394957" cy="4126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test1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2</a:t>
            </a:r>
            <a:r>
              <a:rPr lang="ko-KR" altLang="en-US" dirty="0"/>
              <a:t>회 이후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1DAE56-EE55-4C0F-42A7-904C024E1D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189" y="1806844"/>
            <a:ext cx="4720110" cy="1261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B8083-70ED-F670-7217-FDBC3C6F2CED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8380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11AB0-7D39-339A-3DFD-42C0E0393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02" y="1768628"/>
            <a:ext cx="6401094" cy="4125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6078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Rebase Merge </a:t>
            </a:r>
            <a:r>
              <a:rPr lang="ko-KR" altLang="en-US" dirty="0"/>
              <a:t>방식으로 내용을 합쳐봅시다</a:t>
            </a:r>
            <a:r>
              <a:rPr lang="en-US" altLang="ko-KR" dirty="0">
                <a:solidFill>
                  <a:schemeClr val="bg2"/>
                </a:solidFill>
              </a:rPr>
              <a:t>(</a:t>
            </a:r>
            <a:r>
              <a:rPr lang="ko-KR" altLang="en-US" dirty="0" err="1">
                <a:solidFill>
                  <a:schemeClr val="bg2"/>
                </a:solidFill>
              </a:rPr>
              <a:t>흐미</a:t>
            </a:r>
            <a:r>
              <a:rPr lang="en-US" altLang="ko-KR" dirty="0">
                <a:solidFill>
                  <a:schemeClr val="bg2"/>
                </a:solidFill>
              </a:rPr>
              <a:t>… </a:t>
            </a:r>
            <a:r>
              <a:rPr lang="ko-KR" altLang="en-US" dirty="0">
                <a:solidFill>
                  <a:schemeClr val="bg2"/>
                </a:solidFill>
              </a:rPr>
              <a:t>힘들어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r>
              <a:rPr lang="ko-KR" altLang="en-US" dirty="0"/>
              <a:t>뭐 </a:t>
            </a:r>
            <a:r>
              <a:rPr lang="ko-KR" altLang="en-US" dirty="0" err="1"/>
              <a:t>다를거</a:t>
            </a:r>
            <a:r>
              <a:rPr lang="ko-KR" altLang="en-US" dirty="0"/>
              <a:t> 없죠</a:t>
            </a:r>
            <a:r>
              <a:rPr lang="en-US" altLang="ko-KR" dirty="0"/>
              <a:t>…? </a:t>
            </a:r>
            <a:r>
              <a:rPr lang="ko-KR" altLang="en-US" dirty="0" err="1"/>
              <a:t>이쯤되면</a:t>
            </a:r>
            <a:r>
              <a:rPr lang="ko-KR" altLang="en-US" dirty="0"/>
              <a:t> </a:t>
            </a:r>
            <a:r>
              <a:rPr lang="ko-KR" altLang="en-US" dirty="0" err="1"/>
              <a:t>예상했잖아</a:t>
            </a:r>
            <a:r>
              <a:rPr lang="ko-KR" altLang="en-US" dirty="0"/>
              <a:t> </a:t>
            </a:r>
            <a:r>
              <a:rPr lang="ko-KR" altLang="en-US" dirty="0" err="1"/>
              <a:t>ㅋㅋㅋ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57A46-D2D2-439D-3418-20D587805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006" y="1953295"/>
            <a:ext cx="4601514" cy="2951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BB000-4D9F-58BD-5694-043AFAFC2A4E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42444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하지만 </a:t>
            </a:r>
            <a:r>
              <a:rPr lang="en-US" altLang="ko-KR" dirty="0"/>
              <a:t>Commit </a:t>
            </a:r>
            <a:r>
              <a:rPr lang="ko-KR" altLang="en-US" dirty="0"/>
              <a:t>기록을 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59DCD-8E3E-7C95-E0B3-1BE8559F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9" y="4417147"/>
            <a:ext cx="5293112" cy="1444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4B57D9-CD08-81BB-BAB8-CBB3FEFE39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2155551"/>
            <a:ext cx="5127649" cy="1365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E1E65A-C0AE-0C79-0DF1-0087C1426CE0}"/>
              </a:ext>
            </a:extLst>
          </p:cNvPr>
          <p:cNvSpPr txBox="1"/>
          <p:nvPr/>
        </p:nvSpPr>
        <p:spPr>
          <a:xfrm>
            <a:off x="724829" y="177130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975C0"/>
                </a:solidFill>
              </a:rPr>
              <a:t>Merge commit</a:t>
            </a:r>
            <a:endParaRPr lang="ko-KR" altLang="en-US" sz="1400" dirty="0">
              <a:solidFill>
                <a:srgbClr val="3975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F30E-F05F-CF5D-8C78-80644F002E5C}"/>
              </a:ext>
            </a:extLst>
          </p:cNvPr>
          <p:cNvSpPr txBox="1"/>
          <p:nvPr/>
        </p:nvSpPr>
        <p:spPr>
          <a:xfrm>
            <a:off x="724829" y="4072037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975C0"/>
                </a:solidFill>
              </a:rPr>
              <a:t>Squash</a:t>
            </a:r>
            <a:r>
              <a:rPr lang="ko-KR" altLang="en-US" sz="1400" dirty="0">
                <a:solidFill>
                  <a:srgbClr val="3975C0"/>
                </a:solidFill>
              </a:rPr>
              <a:t> </a:t>
            </a:r>
            <a:r>
              <a:rPr lang="en-US" altLang="ko-KR" sz="1400" dirty="0">
                <a:solidFill>
                  <a:srgbClr val="3975C0"/>
                </a:solidFill>
              </a:rPr>
              <a:t>and</a:t>
            </a:r>
            <a:r>
              <a:rPr lang="ko-KR" altLang="en-US" sz="1400" dirty="0">
                <a:solidFill>
                  <a:srgbClr val="3975C0"/>
                </a:solidFill>
              </a:rPr>
              <a:t> </a:t>
            </a:r>
            <a:r>
              <a:rPr lang="en-US" altLang="ko-KR" sz="1400" dirty="0">
                <a:solidFill>
                  <a:srgbClr val="3975C0"/>
                </a:solidFill>
              </a:rPr>
              <a:t>Merge</a:t>
            </a:r>
            <a:endParaRPr lang="ko-KR" altLang="en-US" sz="1400" dirty="0">
              <a:solidFill>
                <a:srgbClr val="3975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E17B7-BEE9-2C3F-71FB-28C0477A3DAF}"/>
              </a:ext>
            </a:extLst>
          </p:cNvPr>
          <p:cNvSpPr txBox="1"/>
          <p:nvPr/>
        </p:nvSpPr>
        <p:spPr>
          <a:xfrm>
            <a:off x="6261465" y="4417147"/>
            <a:ext cx="5277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겉으로 보기에는 </a:t>
            </a:r>
            <a:r>
              <a:rPr lang="en-US" altLang="ko-KR" dirty="0"/>
              <a:t>Squash and Merge</a:t>
            </a:r>
            <a:r>
              <a:rPr lang="ko-KR" altLang="en-US" dirty="0"/>
              <a:t>랑 </a:t>
            </a:r>
            <a:r>
              <a:rPr lang="ko-KR" altLang="en-US" dirty="0" err="1"/>
              <a:t>비슷해보이지만</a:t>
            </a:r>
            <a:endParaRPr lang="en-US" altLang="ko-KR" dirty="0"/>
          </a:p>
          <a:p>
            <a:r>
              <a:rPr lang="ko-KR" altLang="en-US" dirty="0"/>
              <a:t>서브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기록이 그대로 메인 </a:t>
            </a:r>
            <a:r>
              <a:rPr lang="ko-KR" altLang="en-US" dirty="0" err="1"/>
              <a:t>브랜치에</a:t>
            </a:r>
            <a:endParaRPr lang="en-US" altLang="ko-KR" dirty="0"/>
          </a:p>
          <a:p>
            <a:r>
              <a:rPr lang="ko-KR" altLang="en-US" dirty="0"/>
              <a:t>병합이 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449BEC-3E50-1E52-75B9-9DD5384F7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65" y="2155551"/>
            <a:ext cx="5162550" cy="140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ECC17-F79F-0AB2-E4A6-8434186F8A50}"/>
              </a:ext>
            </a:extLst>
          </p:cNvPr>
          <p:cNvSpPr txBox="1"/>
          <p:nvPr/>
        </p:nvSpPr>
        <p:spPr>
          <a:xfrm>
            <a:off x="6237357" y="1771307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975C0"/>
                </a:solidFill>
              </a:rPr>
              <a:t>Rebase Merge</a:t>
            </a:r>
            <a:endParaRPr lang="ko-KR" altLang="en-US" sz="1400" dirty="0">
              <a:solidFill>
                <a:srgbClr val="3975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010CB-C59F-506E-765A-344ABC7A96F0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33724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그러면 같은 파일을 건들면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상태로 합쳐봅시다 </a:t>
            </a:r>
            <a:r>
              <a:rPr lang="ko-KR" altLang="en-US" dirty="0">
                <a:solidFill>
                  <a:schemeClr val="bg2"/>
                </a:solidFill>
              </a:rPr>
              <a:t>마지막이다</a:t>
            </a:r>
            <a:r>
              <a:rPr lang="en-US" altLang="ko-KR" dirty="0">
                <a:solidFill>
                  <a:schemeClr val="bg2"/>
                </a:solidFill>
              </a:rPr>
              <a:t>….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DACCDF-BDF9-E978-58F6-18D7B677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998" y="1728652"/>
            <a:ext cx="3842109" cy="4946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8A35C8-B05B-26E6-E2AF-74555EEB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1728652"/>
            <a:ext cx="3842110" cy="4946468"/>
          </a:xfrm>
          <a:prstGeom prst="rect">
            <a:avLst/>
          </a:prstGeom>
        </p:spPr>
      </p:pic>
      <p:pic>
        <p:nvPicPr>
          <p:cNvPr id="1026" name="Picture 2" descr="당근 - 무료 음식과 식당개 아이콘">
            <a:extLst>
              <a:ext uri="{FF2B5EF4-FFF2-40B4-BE49-F238E27FC236}">
                <a16:creationId xmlns:a16="http://schemas.microsoft.com/office/drawing/2014/main" id="{328799EE-6F60-60C7-77E8-C68265EC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40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당근 - 무료 음식과 식당개 아이콘">
            <a:extLst>
              <a:ext uri="{FF2B5EF4-FFF2-40B4-BE49-F238E27FC236}">
                <a16:creationId xmlns:a16="http://schemas.microsoft.com/office/drawing/2014/main" id="{393A900A-972B-18BF-E397-4834BAA2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37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당근 - 무료 음식과 식당개 아이콘">
            <a:extLst>
              <a:ext uri="{FF2B5EF4-FFF2-40B4-BE49-F238E27FC236}">
                <a16:creationId xmlns:a16="http://schemas.microsoft.com/office/drawing/2014/main" id="{86F88290-8289-930A-1729-D72668F1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34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당근 - 무료 음식과 식당개 아이콘">
            <a:extLst>
              <a:ext uri="{FF2B5EF4-FFF2-40B4-BE49-F238E27FC236}">
                <a16:creationId xmlns:a16="http://schemas.microsoft.com/office/drawing/2014/main" id="{5D233FA5-D24F-6558-C272-262FE41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31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당근 - 무료 음식과 식당개 아이콘">
            <a:extLst>
              <a:ext uri="{FF2B5EF4-FFF2-40B4-BE49-F238E27FC236}">
                <a16:creationId xmlns:a16="http://schemas.microsoft.com/office/drawing/2014/main" id="{B3D2BF6F-03DA-0BB3-FD39-10B13EB8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28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408FD6-BEDF-A323-1114-6B297AE5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8" y="3878405"/>
            <a:ext cx="5181952" cy="1458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BD703-E29F-7309-C3EE-E03431B54956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1390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그러면 같은 파일을 건들면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상태로 합쳐봅시다 </a:t>
            </a:r>
            <a:r>
              <a:rPr lang="ko-KR" altLang="en-US" dirty="0">
                <a:solidFill>
                  <a:schemeClr val="bg2"/>
                </a:solidFill>
              </a:rPr>
              <a:t>마지막이다</a:t>
            </a:r>
            <a:r>
              <a:rPr lang="en-US" altLang="ko-KR" dirty="0">
                <a:solidFill>
                  <a:schemeClr val="bg2"/>
                </a:solidFill>
              </a:rPr>
              <a:t>….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DACCDF-BDF9-E978-58F6-18D7B677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998" y="1728652"/>
            <a:ext cx="3842109" cy="4946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8A35C8-B05B-26E6-E2AF-74555EEB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1728652"/>
            <a:ext cx="3842110" cy="4946468"/>
          </a:xfrm>
          <a:prstGeom prst="rect">
            <a:avLst/>
          </a:prstGeom>
        </p:spPr>
      </p:pic>
      <p:pic>
        <p:nvPicPr>
          <p:cNvPr id="1026" name="Picture 2" descr="당근 - 무료 음식과 식당개 아이콘">
            <a:extLst>
              <a:ext uri="{FF2B5EF4-FFF2-40B4-BE49-F238E27FC236}">
                <a16:creationId xmlns:a16="http://schemas.microsoft.com/office/drawing/2014/main" id="{328799EE-6F60-60C7-77E8-C68265EC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40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당근 - 무료 음식과 식당개 아이콘">
            <a:extLst>
              <a:ext uri="{FF2B5EF4-FFF2-40B4-BE49-F238E27FC236}">
                <a16:creationId xmlns:a16="http://schemas.microsoft.com/office/drawing/2014/main" id="{393A900A-972B-18BF-E397-4834BAA2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37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당근 - 무료 음식과 식당개 아이콘">
            <a:extLst>
              <a:ext uri="{FF2B5EF4-FFF2-40B4-BE49-F238E27FC236}">
                <a16:creationId xmlns:a16="http://schemas.microsoft.com/office/drawing/2014/main" id="{86F88290-8289-930A-1729-D72668F1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34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당근 - 무료 음식과 식당개 아이콘">
            <a:extLst>
              <a:ext uri="{FF2B5EF4-FFF2-40B4-BE49-F238E27FC236}">
                <a16:creationId xmlns:a16="http://schemas.microsoft.com/office/drawing/2014/main" id="{5D233FA5-D24F-6558-C272-262FE41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31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당근 - 무료 음식과 식당개 아이콘">
            <a:extLst>
              <a:ext uri="{FF2B5EF4-FFF2-40B4-BE49-F238E27FC236}">
                <a16:creationId xmlns:a16="http://schemas.microsoft.com/office/drawing/2014/main" id="{B3D2BF6F-03DA-0BB3-FD39-10B13EB8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28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408FD6-BEDF-A323-1114-6B297AE5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8" y="3878405"/>
            <a:ext cx="5181952" cy="1458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BD703-E29F-7309-C3EE-E03431B54956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25628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그러면 같은 파일을 건들면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상태로 합쳐봅시다 </a:t>
            </a:r>
            <a:r>
              <a:rPr lang="ko-KR" altLang="en-US" dirty="0">
                <a:solidFill>
                  <a:schemeClr val="bg2"/>
                </a:solidFill>
              </a:rPr>
              <a:t>마지막이다</a:t>
            </a:r>
            <a:r>
              <a:rPr lang="en-US" altLang="ko-KR" dirty="0">
                <a:solidFill>
                  <a:schemeClr val="bg2"/>
                </a:solidFill>
              </a:rPr>
              <a:t>….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DACCDF-BDF9-E978-58F6-18D7B677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998" y="1728652"/>
            <a:ext cx="3842109" cy="4946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8A35C8-B05B-26E6-E2AF-74555EEB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1728652"/>
            <a:ext cx="3842110" cy="4946468"/>
          </a:xfrm>
          <a:prstGeom prst="rect">
            <a:avLst/>
          </a:prstGeom>
        </p:spPr>
      </p:pic>
      <p:pic>
        <p:nvPicPr>
          <p:cNvPr id="1026" name="Picture 2" descr="당근 - 무료 음식과 식당개 아이콘">
            <a:extLst>
              <a:ext uri="{FF2B5EF4-FFF2-40B4-BE49-F238E27FC236}">
                <a16:creationId xmlns:a16="http://schemas.microsoft.com/office/drawing/2014/main" id="{328799EE-6F60-60C7-77E8-C68265EC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40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당근 - 무료 음식과 식당개 아이콘">
            <a:extLst>
              <a:ext uri="{FF2B5EF4-FFF2-40B4-BE49-F238E27FC236}">
                <a16:creationId xmlns:a16="http://schemas.microsoft.com/office/drawing/2014/main" id="{393A900A-972B-18BF-E397-4834BAA2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37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당근 - 무료 음식과 식당개 아이콘">
            <a:extLst>
              <a:ext uri="{FF2B5EF4-FFF2-40B4-BE49-F238E27FC236}">
                <a16:creationId xmlns:a16="http://schemas.microsoft.com/office/drawing/2014/main" id="{86F88290-8289-930A-1729-D72668F1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34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당근 - 무료 음식과 식당개 아이콘">
            <a:extLst>
              <a:ext uri="{FF2B5EF4-FFF2-40B4-BE49-F238E27FC236}">
                <a16:creationId xmlns:a16="http://schemas.microsoft.com/office/drawing/2014/main" id="{5D233FA5-D24F-6558-C272-262FE41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31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당근 - 무료 음식과 식당개 아이콘">
            <a:extLst>
              <a:ext uri="{FF2B5EF4-FFF2-40B4-BE49-F238E27FC236}">
                <a16:creationId xmlns:a16="http://schemas.microsoft.com/office/drawing/2014/main" id="{B3D2BF6F-03DA-0BB3-FD39-10B13EB8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28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408FD6-BEDF-A323-1114-6B297AE5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8" y="3878405"/>
            <a:ext cx="5181952" cy="1458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BD703-E29F-7309-C3EE-E03431B54956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258866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7B805-012E-5EDE-3C1F-DF1D4B930274}"/>
              </a:ext>
            </a:extLst>
          </p:cNvPr>
          <p:cNvSpPr txBox="1"/>
          <p:nvPr/>
        </p:nvSpPr>
        <p:spPr>
          <a:xfrm>
            <a:off x="2153038" y="1419013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사용자의 </a:t>
            </a:r>
            <a:r>
              <a:rPr lang="ko-KR" altLang="en-US" dirty="0" err="1"/>
              <a:t>레포지토리를</a:t>
            </a:r>
            <a:r>
              <a:rPr lang="ko-KR" altLang="en-US" dirty="0"/>
              <a:t> 자신의 </a:t>
            </a:r>
            <a:r>
              <a:rPr lang="ko-KR" altLang="en-US" dirty="0" err="1"/>
              <a:t>레포지토리에</a:t>
            </a:r>
            <a:r>
              <a:rPr lang="ko-KR" altLang="en-US" dirty="0"/>
              <a:t> 추가하여 </a:t>
            </a:r>
            <a:r>
              <a:rPr lang="ko-KR" altLang="en-US" dirty="0" err="1"/>
              <a:t>연결하는것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2691-AFCC-A339-B143-C4DBA22A25AB}"/>
              </a:ext>
            </a:extLst>
          </p:cNvPr>
          <p:cNvSpPr txBox="1"/>
          <p:nvPr/>
        </p:nvSpPr>
        <p:spPr>
          <a:xfrm>
            <a:off x="2153038" y="2367222"/>
            <a:ext cx="947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원격 </a:t>
            </a:r>
            <a:r>
              <a:rPr lang="ko-KR" altLang="en-US" dirty="0" err="1"/>
              <a:t>레포지토리에서</a:t>
            </a:r>
            <a:r>
              <a:rPr lang="ko-KR" altLang="en-US" dirty="0"/>
              <a:t> 최신 </a:t>
            </a:r>
            <a:r>
              <a:rPr lang="en-US" altLang="ko-KR" dirty="0"/>
              <a:t>commit </a:t>
            </a:r>
            <a:r>
              <a:rPr lang="ko-KR" altLang="en-US" dirty="0"/>
              <a:t>코드를 내려 받아 이름없는 임시 </a:t>
            </a:r>
            <a:r>
              <a:rPr lang="ko-KR" altLang="en-US" dirty="0" err="1"/>
              <a:t>브랜치</a:t>
            </a:r>
            <a:r>
              <a:rPr lang="en-US" altLang="ko-KR" dirty="0"/>
              <a:t>(FETCH_HEAD)</a:t>
            </a:r>
            <a:r>
              <a:rPr lang="ko-KR" altLang="en-US" dirty="0"/>
              <a:t>로 </a:t>
            </a:r>
            <a:r>
              <a:rPr lang="ko-KR" altLang="en-US" dirty="0" err="1"/>
              <a:t>내려받음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AD7D6-6A41-39FE-F86E-F6BA61357DB9}"/>
              </a:ext>
            </a:extLst>
          </p:cNvPr>
          <p:cNvSpPr txBox="1"/>
          <p:nvPr/>
        </p:nvSpPr>
        <p:spPr>
          <a:xfrm>
            <a:off x="2153038" y="3315431"/>
            <a:ext cx="736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분기된 </a:t>
            </a:r>
            <a:r>
              <a:rPr lang="ko-KR" altLang="en-US" dirty="0" err="1"/>
              <a:t>커밋</a:t>
            </a:r>
            <a:r>
              <a:rPr lang="en-US" altLang="ko-KR" dirty="0"/>
              <a:t>(</a:t>
            </a:r>
            <a:r>
              <a:rPr lang="ko-KR" altLang="en-US" dirty="0" err="1"/>
              <a:t>브랜치</a:t>
            </a:r>
            <a:r>
              <a:rPr lang="en-US" altLang="ko-KR" dirty="0"/>
              <a:t>)</a:t>
            </a:r>
            <a:r>
              <a:rPr lang="ko-KR" altLang="en-US" dirty="0"/>
              <a:t>을 하나의 </a:t>
            </a:r>
            <a:r>
              <a:rPr lang="ko-KR" altLang="en-US" dirty="0" err="1"/>
              <a:t>커밋으로</a:t>
            </a:r>
            <a:r>
              <a:rPr lang="ko-KR" altLang="en-US" dirty="0"/>
              <a:t> 합침</a:t>
            </a:r>
            <a:r>
              <a:rPr lang="en-US" altLang="ko-KR" dirty="0"/>
              <a:t>(</a:t>
            </a:r>
            <a:r>
              <a:rPr lang="ko-KR" altLang="en-US" dirty="0"/>
              <a:t>주로 </a:t>
            </a:r>
            <a:r>
              <a:rPr lang="en-US" altLang="ko-KR" dirty="0"/>
              <a:t>Fetch</a:t>
            </a:r>
            <a:r>
              <a:rPr lang="ko-KR" altLang="en-US" dirty="0"/>
              <a:t>와 같이 자주 사용함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1339B-04F9-8E58-5011-C1855C54F938}"/>
              </a:ext>
            </a:extLst>
          </p:cNvPr>
          <p:cNvSpPr txBox="1"/>
          <p:nvPr/>
        </p:nvSpPr>
        <p:spPr>
          <a:xfrm>
            <a:off x="2153038" y="4263640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원격 </a:t>
            </a:r>
            <a:r>
              <a:rPr lang="ko-KR" altLang="en-US" dirty="0" err="1"/>
              <a:t>레포지토리의</a:t>
            </a:r>
            <a:r>
              <a:rPr lang="ko-KR" altLang="en-US" dirty="0"/>
              <a:t> 소스를 가져오고 해당 소스가 현재 내 소스보다 더 최신 버전이라고 하면 </a:t>
            </a:r>
            <a:endParaRPr lang="en-US" altLang="ko-KR" dirty="0"/>
          </a:p>
          <a:p>
            <a:r>
              <a:rPr lang="ko-KR" altLang="en-US" dirty="0"/>
              <a:t>지금의 버전을 해당 소스에 맞춰 수정 </a:t>
            </a:r>
            <a:r>
              <a:rPr lang="en-US" altLang="ko-KR" dirty="0"/>
              <a:t>(Fetch + Merge)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35A-B1A8-DD77-96EE-D0AC64EE6242}"/>
              </a:ext>
            </a:extLst>
          </p:cNvPr>
          <p:cNvSpPr txBox="1"/>
          <p:nvPr/>
        </p:nvSpPr>
        <p:spPr>
          <a:xfrm>
            <a:off x="592894" y="1230786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975C0"/>
                </a:solidFill>
              </a:rPr>
              <a:t>Fork</a:t>
            </a:r>
            <a:endParaRPr lang="ko-KR" altLang="en-US" sz="3200" b="1" dirty="0">
              <a:solidFill>
                <a:srgbClr val="3975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9A88C-3C79-CACB-8DF3-C49A9CE4B5CC}"/>
              </a:ext>
            </a:extLst>
          </p:cNvPr>
          <p:cNvSpPr txBox="1"/>
          <p:nvPr/>
        </p:nvSpPr>
        <p:spPr>
          <a:xfrm>
            <a:off x="592894" y="2194648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975C0"/>
                </a:solidFill>
              </a:rPr>
              <a:t>Fetch</a:t>
            </a:r>
            <a:endParaRPr lang="ko-KR" altLang="en-US" sz="3200" b="1" dirty="0">
              <a:solidFill>
                <a:srgbClr val="3975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31190-4261-7FFC-2142-D2AEB7FD2351}"/>
              </a:ext>
            </a:extLst>
          </p:cNvPr>
          <p:cNvSpPr txBox="1"/>
          <p:nvPr/>
        </p:nvSpPr>
        <p:spPr>
          <a:xfrm>
            <a:off x="592894" y="3132296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975C0"/>
                </a:solidFill>
              </a:rPr>
              <a:t>Merge</a:t>
            </a:r>
            <a:endParaRPr lang="ko-KR" altLang="en-US" sz="3200" b="1" dirty="0">
              <a:solidFill>
                <a:srgbClr val="3975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5C19B-7B40-0393-ACB1-8BCFB74A8562}"/>
              </a:ext>
            </a:extLst>
          </p:cNvPr>
          <p:cNvSpPr txBox="1"/>
          <p:nvPr/>
        </p:nvSpPr>
        <p:spPr>
          <a:xfrm>
            <a:off x="592894" y="4105546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975C0"/>
                </a:solidFill>
              </a:rPr>
              <a:t>Pull</a:t>
            </a:r>
            <a:endParaRPr lang="ko-KR" altLang="en-US" sz="3200" b="1" dirty="0">
              <a:solidFill>
                <a:srgbClr val="3975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84CEF-AF22-758D-39DD-5005A9DB2E62}"/>
              </a:ext>
            </a:extLst>
          </p:cNvPr>
          <p:cNvSpPr txBox="1"/>
          <p:nvPr/>
        </p:nvSpPr>
        <p:spPr>
          <a:xfrm>
            <a:off x="2153038" y="5488848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의 반대로 </a:t>
            </a:r>
            <a:r>
              <a:rPr lang="ko-KR" altLang="en-US" dirty="0" err="1"/>
              <a:t>커밋이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되는 것을 거부하는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E4157-A43D-2318-5227-145A515F2237}"/>
              </a:ext>
            </a:extLst>
          </p:cNvPr>
          <p:cNvSpPr txBox="1"/>
          <p:nvPr/>
        </p:nvSpPr>
        <p:spPr>
          <a:xfrm>
            <a:off x="592894" y="5334826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975C0"/>
                </a:solidFill>
              </a:rPr>
              <a:t>Reject</a:t>
            </a:r>
            <a:endParaRPr lang="ko-KR" altLang="en-US" sz="3200" b="1" dirty="0">
              <a:solidFill>
                <a:srgbClr val="397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B1F8A-EBCC-EF96-90C0-460842B5DCEE}"/>
              </a:ext>
            </a:extLst>
          </p:cNvPr>
          <p:cNvSpPr txBox="1"/>
          <p:nvPr/>
        </p:nvSpPr>
        <p:spPr>
          <a:xfrm>
            <a:off x="724829" y="1149531"/>
            <a:ext cx="550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충돌이 나는데 적용할 내용으로 수정 후 </a:t>
            </a:r>
            <a:r>
              <a:rPr lang="en-US" altLang="ko-KR" dirty="0"/>
              <a:t>commit </a:t>
            </a:r>
            <a:r>
              <a:rPr lang="ko-KR" altLang="en-US" dirty="0"/>
              <a:t>하면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다음과 같이 </a:t>
            </a:r>
            <a:r>
              <a:rPr lang="en-US" altLang="ko-KR" dirty="0"/>
              <a:t>rebase </a:t>
            </a:r>
            <a:r>
              <a:rPr lang="ko-KR" altLang="en-US" dirty="0"/>
              <a:t>적용한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이 더 생긴다</a:t>
            </a:r>
            <a:endParaRPr lang="en-US" altLang="ko-KR" dirty="0"/>
          </a:p>
        </p:txBody>
      </p:sp>
      <p:pic>
        <p:nvPicPr>
          <p:cNvPr id="1026" name="Picture 2" descr="당근 - 무료 음식과 식당개 아이콘">
            <a:extLst>
              <a:ext uri="{FF2B5EF4-FFF2-40B4-BE49-F238E27FC236}">
                <a16:creationId xmlns:a16="http://schemas.microsoft.com/office/drawing/2014/main" id="{328799EE-6F60-60C7-77E8-C68265EC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40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당근 - 무료 음식과 식당개 아이콘">
            <a:extLst>
              <a:ext uri="{FF2B5EF4-FFF2-40B4-BE49-F238E27FC236}">
                <a16:creationId xmlns:a16="http://schemas.microsoft.com/office/drawing/2014/main" id="{393A900A-972B-18BF-E397-4834BAA2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37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당근 - 무료 음식과 식당개 아이콘">
            <a:extLst>
              <a:ext uri="{FF2B5EF4-FFF2-40B4-BE49-F238E27FC236}">
                <a16:creationId xmlns:a16="http://schemas.microsoft.com/office/drawing/2014/main" id="{86F88290-8289-930A-1729-D72668F1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34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당근 - 무료 음식과 식당개 아이콘">
            <a:extLst>
              <a:ext uri="{FF2B5EF4-FFF2-40B4-BE49-F238E27FC236}">
                <a16:creationId xmlns:a16="http://schemas.microsoft.com/office/drawing/2014/main" id="{5D233FA5-D24F-6558-C272-262FE41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31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당근 - 무료 음식과 식당개 아이콘">
            <a:extLst>
              <a:ext uri="{FF2B5EF4-FFF2-40B4-BE49-F238E27FC236}">
                <a16:creationId xmlns:a16="http://schemas.microsoft.com/office/drawing/2014/main" id="{B3D2BF6F-03DA-0BB3-FD39-10B13EB8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28" y="102420"/>
            <a:ext cx="239987" cy="2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408FD6-BEDF-A323-1114-6B297AE57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88" y="2182201"/>
            <a:ext cx="7985489" cy="24440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BD703-E29F-7309-C3EE-E03431B54956}"/>
              </a:ext>
            </a:extLst>
          </p:cNvPr>
          <p:cNvSpPr txBox="1"/>
          <p:nvPr/>
        </p:nvSpPr>
        <p:spPr>
          <a:xfrm>
            <a:off x="9028694" y="416613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Rebase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ko-KR" altLang="en-US" dirty="0"/>
              <a:t>눈으로 보기</a:t>
            </a:r>
          </a:p>
        </p:txBody>
      </p:sp>
    </p:spTree>
    <p:extLst>
      <p:ext uri="{BB962C8B-B14F-4D97-AF65-F5344CB8AC3E}">
        <p14:creationId xmlns:p14="http://schemas.microsoft.com/office/powerpoint/2010/main" val="166284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2715914" y="3465570"/>
            <a:ext cx="676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600" dirty="0">
                <a:solidFill>
                  <a:schemeClr val="bg1"/>
                </a:solidFill>
              </a:rPr>
              <a:t>Pull Request </a:t>
            </a:r>
            <a:r>
              <a:rPr lang="ko-KR" altLang="en-US" sz="4000" spc="600" dirty="0">
                <a:solidFill>
                  <a:schemeClr val="bg1"/>
                </a:solidFill>
              </a:rPr>
              <a:t>그게 </a:t>
            </a:r>
            <a:r>
              <a:rPr lang="ko-KR" altLang="en-US" sz="4000" spc="600" dirty="0" err="1">
                <a:solidFill>
                  <a:schemeClr val="bg1"/>
                </a:solidFill>
              </a:rPr>
              <a:t>뭔데</a:t>
            </a:r>
            <a:r>
              <a:rPr lang="en-US" altLang="ko-KR" sz="4000" spc="600" dirty="0">
                <a:solidFill>
                  <a:schemeClr val="bg1"/>
                </a:solidFill>
              </a:rPr>
              <a:t>?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그게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914787-59F4-541C-4767-7005E52C3A82}"/>
              </a:ext>
            </a:extLst>
          </p:cNvPr>
          <p:cNvSpPr txBox="1"/>
          <p:nvPr/>
        </p:nvSpPr>
        <p:spPr>
          <a:xfrm>
            <a:off x="1494420" y="3965522"/>
            <a:ext cx="9203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Pull </a:t>
            </a:r>
            <a:r>
              <a:rPr lang="en-US" altLang="ko-KR" sz="2000" dirty="0" err="1"/>
              <a:t>Requsets</a:t>
            </a:r>
            <a:r>
              <a:rPr lang="ko-KR" altLang="en-US" sz="2000" dirty="0"/>
              <a:t>는 다른 사용자의 </a:t>
            </a:r>
            <a:r>
              <a:rPr lang="ko-KR" altLang="en-US" sz="2000" dirty="0" err="1"/>
              <a:t>레포지토리를</a:t>
            </a:r>
            <a:r>
              <a:rPr lang="ko-KR" altLang="en-US" sz="2000" dirty="0"/>
              <a:t> 자신의 </a:t>
            </a:r>
            <a:r>
              <a:rPr lang="ko-KR" altLang="en-US" sz="2000" dirty="0" err="1"/>
              <a:t>레포지토리로</a:t>
            </a:r>
            <a:r>
              <a:rPr lang="ko-KR" altLang="en-US" sz="2000" dirty="0"/>
              <a:t> 받아와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작업 및 수정을 한 뒤 원본 </a:t>
            </a:r>
            <a:r>
              <a:rPr lang="ko-KR" altLang="en-US" sz="2000" dirty="0" err="1"/>
              <a:t>레포지토리를</a:t>
            </a:r>
            <a:r>
              <a:rPr lang="ko-KR" altLang="en-US" sz="2000" dirty="0"/>
              <a:t> 가진 사용자에게 요청을 하여 </a:t>
            </a:r>
            <a:r>
              <a:rPr lang="ko-KR" altLang="en-US" sz="2000" dirty="0">
                <a:solidFill>
                  <a:srgbClr val="FF0000"/>
                </a:solidFill>
              </a:rPr>
              <a:t>수정된 내용을 하나의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dirty="0" err="1">
                <a:solidFill>
                  <a:srgbClr val="FF0000"/>
                </a:solidFill>
              </a:rPr>
              <a:t>레포지토리로</a:t>
            </a:r>
            <a:r>
              <a:rPr lang="ko-KR" altLang="en-US" sz="2000" dirty="0">
                <a:solidFill>
                  <a:srgbClr val="FF0000"/>
                </a:solidFill>
              </a:rPr>
              <a:t> 병합</a:t>
            </a:r>
            <a:r>
              <a:rPr lang="ko-KR" altLang="en-US" sz="2000" dirty="0"/>
              <a:t>을 하는 </a:t>
            </a:r>
            <a:r>
              <a:rPr lang="en-US" altLang="ko-KR" sz="2000" dirty="0"/>
              <a:t>GitHub</a:t>
            </a:r>
            <a:r>
              <a:rPr lang="ko-KR" altLang="en-US" sz="2000" dirty="0"/>
              <a:t>에서 제공하는 </a:t>
            </a:r>
            <a:r>
              <a:rPr lang="ko-KR" altLang="en-US" sz="2000" dirty="0">
                <a:solidFill>
                  <a:srgbClr val="FF0000"/>
                </a:solidFill>
              </a:rPr>
              <a:t>협업 기능</a:t>
            </a:r>
            <a:r>
              <a:rPr lang="ko-KR" altLang="en-US" sz="2000" dirty="0"/>
              <a:t> 중 하나이다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원본 </a:t>
            </a:r>
            <a:r>
              <a:rPr lang="ko-KR" altLang="en-US" sz="2000" dirty="0" err="1"/>
              <a:t>레포지토리에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Pull</a:t>
            </a:r>
            <a:r>
              <a:rPr lang="ko-KR" altLang="en-US" sz="2000" dirty="0">
                <a:solidFill>
                  <a:srgbClr val="FF0000"/>
                </a:solidFill>
              </a:rPr>
              <a:t>을 요청하여 승인 받는 기능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5AFD66-139C-F0B7-9200-AE8DD626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24" y="1908329"/>
            <a:ext cx="9316750" cy="95263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09766C-ABBE-46DD-0A55-3A16A45E39E4}"/>
              </a:ext>
            </a:extLst>
          </p:cNvPr>
          <p:cNvSpPr/>
          <p:nvPr/>
        </p:nvSpPr>
        <p:spPr>
          <a:xfrm>
            <a:off x="3204755" y="2534194"/>
            <a:ext cx="1166949" cy="326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그게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5ABF7-850C-EEF5-731E-61E0B84CA95D}"/>
              </a:ext>
            </a:extLst>
          </p:cNvPr>
          <p:cNvSpPr txBox="1"/>
          <p:nvPr/>
        </p:nvSpPr>
        <p:spPr>
          <a:xfrm>
            <a:off x="2521628" y="418997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Pull</a:t>
            </a:r>
            <a:r>
              <a:rPr lang="ko-KR" altLang="en-US" sz="1400" dirty="0"/>
              <a:t> </a:t>
            </a:r>
            <a:r>
              <a:rPr lang="en-US" altLang="ko-KR" sz="1400" dirty="0"/>
              <a:t>Requests</a:t>
            </a:r>
            <a:r>
              <a:rPr lang="ko-KR" altLang="en-US" sz="1400" dirty="0"/>
              <a:t> 시나리오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FB63EA-61DB-0335-7A12-5623CB20E254}"/>
              </a:ext>
            </a:extLst>
          </p:cNvPr>
          <p:cNvCxnSpPr/>
          <p:nvPr/>
        </p:nvCxnSpPr>
        <p:spPr>
          <a:xfrm flipV="1">
            <a:off x="2464526" y="445572"/>
            <a:ext cx="0" cy="269966"/>
          </a:xfrm>
          <a:prstGeom prst="line">
            <a:avLst/>
          </a:prstGeom>
          <a:ln w="19050">
            <a:solidFill>
              <a:srgbClr val="B7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9CCC97-C376-2D86-470B-A6BC0D7D9FB0}"/>
              </a:ext>
            </a:extLst>
          </p:cNvPr>
          <p:cNvSpPr txBox="1"/>
          <p:nvPr/>
        </p:nvSpPr>
        <p:spPr>
          <a:xfrm>
            <a:off x="1314994" y="1742704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Fork</a:t>
            </a:r>
            <a:r>
              <a:rPr lang="ko-KR" altLang="en-US" dirty="0"/>
              <a:t>를 통해 </a:t>
            </a:r>
            <a:r>
              <a:rPr lang="ko-KR" altLang="en-US" dirty="0" err="1"/>
              <a:t>레포지토리를</a:t>
            </a:r>
            <a:r>
              <a:rPr lang="ko-KR" altLang="en-US" dirty="0"/>
              <a:t> 받아온다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B92D1-5287-F895-07F7-9F75A90FE454}"/>
              </a:ext>
            </a:extLst>
          </p:cNvPr>
          <p:cNvSpPr txBox="1"/>
          <p:nvPr/>
        </p:nvSpPr>
        <p:spPr>
          <a:xfrm>
            <a:off x="1314994" y="255300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Fork</a:t>
            </a:r>
            <a:r>
              <a:rPr lang="ko-KR" altLang="en-US" dirty="0"/>
              <a:t>한 저장소에서 변경 사항을 작성하고 </a:t>
            </a:r>
            <a:r>
              <a:rPr lang="en-US" altLang="ko-KR" dirty="0"/>
              <a:t>commit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F5482-E24C-524F-FA89-6EC6B8BFBDDA}"/>
              </a:ext>
            </a:extLst>
          </p:cNvPr>
          <p:cNvSpPr txBox="1"/>
          <p:nvPr/>
        </p:nvSpPr>
        <p:spPr>
          <a:xfrm>
            <a:off x="1314994" y="3363312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Pull Requests</a:t>
            </a:r>
            <a:r>
              <a:rPr lang="ko-KR" altLang="en-US" dirty="0"/>
              <a:t>를 요청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02492-EB44-DE3B-3BF6-DF103BA233BE}"/>
              </a:ext>
            </a:extLst>
          </p:cNvPr>
          <p:cNvSpPr txBox="1"/>
          <p:nvPr/>
        </p:nvSpPr>
        <p:spPr>
          <a:xfrm>
            <a:off x="1314994" y="4173615"/>
            <a:ext cx="695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원본 </a:t>
            </a:r>
            <a:r>
              <a:rPr lang="ko-KR" altLang="en-US" dirty="0" err="1"/>
              <a:t>레포지토리의</a:t>
            </a:r>
            <a:r>
              <a:rPr lang="ko-KR" altLang="en-US" dirty="0"/>
              <a:t> 소유자가 변경 사항을 검토 후 승인하여 병합</a:t>
            </a:r>
            <a:r>
              <a:rPr lang="en-US" altLang="ko-KR" dirty="0"/>
              <a:t>(Merge)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47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77046" y="3465570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어떻게 쓰는데</a:t>
            </a:r>
            <a:r>
              <a:rPr lang="en-US" altLang="ko-KR" sz="4000" spc="600" dirty="0">
                <a:solidFill>
                  <a:schemeClr val="bg1"/>
                </a:solidFill>
              </a:rPr>
              <a:t>?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어떻게 쓰는데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9372F7-E6E3-024C-AF2D-C12FD7BC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1649357"/>
            <a:ext cx="7515085" cy="37857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A3D395-E29A-2B29-07ED-F1770E27D888}"/>
              </a:ext>
            </a:extLst>
          </p:cNvPr>
          <p:cNvSpPr/>
          <p:nvPr/>
        </p:nvSpPr>
        <p:spPr>
          <a:xfrm>
            <a:off x="6026333" y="1649357"/>
            <a:ext cx="949234" cy="22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D6ECC-111D-1C6C-F199-CD5314DD4833}"/>
              </a:ext>
            </a:extLst>
          </p:cNvPr>
          <p:cNvSpPr txBox="1"/>
          <p:nvPr/>
        </p:nvSpPr>
        <p:spPr>
          <a:xfrm>
            <a:off x="724829" y="104832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Fork</a:t>
            </a:r>
            <a:r>
              <a:rPr lang="ko-KR" altLang="en-US" dirty="0"/>
              <a:t>를 눌러 </a:t>
            </a:r>
            <a:r>
              <a:rPr lang="ko-KR" altLang="en-US" dirty="0" err="1"/>
              <a:t>레포지토리</a:t>
            </a:r>
            <a:r>
              <a:rPr lang="ko-KR" altLang="en-US" dirty="0"/>
              <a:t> 받아오기</a:t>
            </a:r>
          </a:p>
        </p:txBody>
      </p:sp>
    </p:spTree>
    <p:extLst>
      <p:ext uri="{BB962C8B-B14F-4D97-AF65-F5344CB8AC3E}">
        <p14:creationId xmlns:p14="http://schemas.microsoft.com/office/powerpoint/2010/main" val="38634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어떻게 쓰는데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D6ECC-111D-1C6C-F199-CD5314DD4833}"/>
              </a:ext>
            </a:extLst>
          </p:cNvPr>
          <p:cNvSpPr txBox="1"/>
          <p:nvPr/>
        </p:nvSpPr>
        <p:spPr>
          <a:xfrm>
            <a:off x="724829" y="1048329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작업 후 작업 내용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FA7AD1-D487-7106-39B2-37B05858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1666629"/>
            <a:ext cx="553479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어떻게 쓰는데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D6ECC-111D-1C6C-F199-CD5314DD4833}"/>
              </a:ext>
            </a:extLst>
          </p:cNvPr>
          <p:cNvSpPr txBox="1"/>
          <p:nvPr/>
        </p:nvSpPr>
        <p:spPr>
          <a:xfrm>
            <a:off x="724829" y="1048329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Pull Request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4E551-D280-DB89-7259-7EFCAB10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1487331"/>
            <a:ext cx="5196772" cy="34417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CD0E99-0554-2122-19A3-2C78A0332459}"/>
              </a:ext>
            </a:extLst>
          </p:cNvPr>
          <p:cNvSpPr/>
          <p:nvPr/>
        </p:nvSpPr>
        <p:spPr>
          <a:xfrm>
            <a:off x="3962401" y="3556534"/>
            <a:ext cx="949234" cy="22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AB07F-D853-0713-75E3-25D1F352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38" y="2837158"/>
            <a:ext cx="6488015" cy="34417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25D367-2E42-32C3-6B57-5F280083E4B7}"/>
              </a:ext>
            </a:extLst>
          </p:cNvPr>
          <p:cNvSpPr/>
          <p:nvPr/>
        </p:nvSpPr>
        <p:spPr>
          <a:xfrm>
            <a:off x="8564881" y="5990580"/>
            <a:ext cx="949234" cy="22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어떻게 쓰는데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D6ECC-111D-1C6C-F199-CD5314DD4833}"/>
              </a:ext>
            </a:extLst>
          </p:cNvPr>
          <p:cNvSpPr txBox="1"/>
          <p:nvPr/>
        </p:nvSpPr>
        <p:spPr>
          <a:xfrm>
            <a:off x="724829" y="1048329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원본 사용자 검토 후 </a:t>
            </a:r>
            <a:r>
              <a:rPr lang="en-US" altLang="ko-KR" dirty="0"/>
              <a:t>Merge or Reject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77C3B-D4A7-610A-9B4E-181A0A94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564079"/>
            <a:ext cx="5097850" cy="38951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F4B76C-2617-6FC7-6569-B2FE14ADC492}"/>
              </a:ext>
            </a:extLst>
          </p:cNvPr>
          <p:cNvSpPr/>
          <p:nvPr/>
        </p:nvSpPr>
        <p:spPr>
          <a:xfrm>
            <a:off x="1249233" y="5079204"/>
            <a:ext cx="949234" cy="22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3423D1-1487-DF46-D3CA-E014FE4D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1634"/>
            <a:ext cx="5097850" cy="19795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EC847A-2C93-D639-FDDA-989A11257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9499"/>
            <a:ext cx="5666913" cy="13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9" y="5597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280419" y="2261937"/>
            <a:ext cx="2087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Part 3.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280419" y="3101852"/>
            <a:ext cx="9631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</a:rPr>
              <a:t>왜                           쓰는데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E62CC5-18E8-2F15-1D98-5493A15CF04E}"/>
              </a:ext>
            </a:extLst>
          </p:cNvPr>
          <p:cNvCxnSpPr/>
          <p:nvPr/>
        </p:nvCxnSpPr>
        <p:spPr>
          <a:xfrm>
            <a:off x="2229852" y="3673641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C140-8062-2A7E-C479-8237BB33E824}"/>
              </a:ext>
            </a:extLst>
          </p:cNvPr>
          <p:cNvSpPr txBox="1"/>
          <p:nvPr/>
        </p:nvSpPr>
        <p:spPr>
          <a:xfrm>
            <a:off x="724829" y="98694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3975C0"/>
                </a:solidFill>
              </a:rPr>
              <a:t>Github</a:t>
            </a:r>
            <a:r>
              <a:rPr lang="ko-KR" altLang="en-US" sz="2400" b="1" dirty="0">
                <a:solidFill>
                  <a:srgbClr val="3975C0"/>
                </a:solidFill>
              </a:rPr>
              <a:t>의 </a:t>
            </a:r>
            <a:r>
              <a:rPr lang="en-US" altLang="ko-KR" sz="2400" b="1" dirty="0">
                <a:solidFill>
                  <a:srgbClr val="3975C0"/>
                </a:solidFill>
              </a:rPr>
              <a:t>merge </a:t>
            </a:r>
            <a:r>
              <a:rPr lang="ko-KR" altLang="en-US" sz="2400" b="1" dirty="0">
                <a:solidFill>
                  <a:srgbClr val="3975C0"/>
                </a:solidFill>
              </a:rPr>
              <a:t>종류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802888" y="1672365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(</a:t>
            </a:r>
            <a:r>
              <a:rPr lang="ko-KR" altLang="en-US" dirty="0"/>
              <a:t>기본적인 </a:t>
            </a:r>
            <a:r>
              <a:rPr lang="en-US" altLang="ko-KR" dirty="0"/>
              <a:t>merge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E6CBE-3BD9-5123-0FD2-8F16B8A33240}"/>
              </a:ext>
            </a:extLst>
          </p:cNvPr>
          <p:cNvSpPr txBox="1"/>
          <p:nvPr/>
        </p:nvSpPr>
        <p:spPr>
          <a:xfrm>
            <a:off x="1042374" y="2093512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브랜치와</a:t>
            </a:r>
            <a:r>
              <a:rPr lang="ko-KR" altLang="en-US" dirty="0"/>
              <a:t> 다른 </a:t>
            </a:r>
            <a:r>
              <a:rPr lang="ko-KR" altLang="en-US" dirty="0" err="1"/>
              <a:t>브랜치의</a:t>
            </a:r>
            <a:r>
              <a:rPr lang="ko-KR" altLang="en-US" dirty="0"/>
              <a:t> 변경 이력 전체를 합치는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045208-C67A-806F-7D3A-B8D03B307859}"/>
              </a:ext>
            </a:extLst>
          </p:cNvPr>
          <p:cNvSpPr/>
          <p:nvPr/>
        </p:nvSpPr>
        <p:spPr>
          <a:xfrm>
            <a:off x="2830286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74131F-AC1C-90D0-9D18-66248F1002C4}"/>
              </a:ext>
            </a:extLst>
          </p:cNvPr>
          <p:cNvSpPr/>
          <p:nvPr/>
        </p:nvSpPr>
        <p:spPr>
          <a:xfrm>
            <a:off x="4371703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FC41E7-ED2E-EFC8-8D00-A46D41989141}"/>
              </a:ext>
            </a:extLst>
          </p:cNvPr>
          <p:cNvSpPr/>
          <p:nvPr/>
        </p:nvSpPr>
        <p:spPr>
          <a:xfrm>
            <a:off x="5913120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B87D20C-3EDB-7C7C-C689-C83BE6E2B681}"/>
              </a:ext>
            </a:extLst>
          </p:cNvPr>
          <p:cNvSpPr/>
          <p:nvPr/>
        </p:nvSpPr>
        <p:spPr>
          <a:xfrm>
            <a:off x="7454537" y="4084320"/>
            <a:ext cx="418012" cy="41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933B9E-78A4-C9CE-EDFF-AA1E65881A08}"/>
              </a:ext>
            </a:extLst>
          </p:cNvPr>
          <p:cNvSpPr/>
          <p:nvPr/>
        </p:nvSpPr>
        <p:spPr>
          <a:xfrm>
            <a:off x="8995954" y="4084320"/>
            <a:ext cx="418012" cy="4180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714ECE2-DDB0-050F-1AEE-10E0F46FA9C2}"/>
              </a:ext>
            </a:extLst>
          </p:cNvPr>
          <p:cNvSpPr/>
          <p:nvPr/>
        </p:nvSpPr>
        <p:spPr>
          <a:xfrm>
            <a:off x="5094514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5CF079C-1C8D-0416-8393-73619B70DC5F}"/>
              </a:ext>
            </a:extLst>
          </p:cNvPr>
          <p:cNvSpPr/>
          <p:nvPr/>
        </p:nvSpPr>
        <p:spPr>
          <a:xfrm>
            <a:off x="6627534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95E3836-286D-8105-F59E-ACAB3956D038}"/>
              </a:ext>
            </a:extLst>
          </p:cNvPr>
          <p:cNvSpPr/>
          <p:nvPr/>
        </p:nvSpPr>
        <p:spPr>
          <a:xfrm>
            <a:off x="8160554" y="3057360"/>
            <a:ext cx="418012" cy="41801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6160B92-AEDA-71BE-EB39-EEA89B90F2C5}"/>
              </a:ext>
            </a:extLst>
          </p:cNvPr>
          <p:cNvCxnSpPr>
            <a:cxnSpLocks/>
          </p:cNvCxnSpPr>
          <p:nvPr/>
        </p:nvCxnSpPr>
        <p:spPr>
          <a:xfrm>
            <a:off x="3413761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1290F73-F2EE-101D-F805-FFCF0ECAB8B8}"/>
              </a:ext>
            </a:extLst>
          </p:cNvPr>
          <p:cNvCxnSpPr>
            <a:cxnSpLocks/>
          </p:cNvCxnSpPr>
          <p:nvPr/>
        </p:nvCxnSpPr>
        <p:spPr>
          <a:xfrm>
            <a:off x="4881154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DD8B4-B1F5-4CE1-8FF4-834EC52EA708}"/>
              </a:ext>
            </a:extLst>
          </p:cNvPr>
          <p:cNvCxnSpPr>
            <a:cxnSpLocks/>
          </p:cNvCxnSpPr>
          <p:nvPr/>
        </p:nvCxnSpPr>
        <p:spPr>
          <a:xfrm>
            <a:off x="6435635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432DE13-DACC-46C8-07A6-9D05BEFF261A}"/>
              </a:ext>
            </a:extLst>
          </p:cNvPr>
          <p:cNvCxnSpPr>
            <a:cxnSpLocks/>
          </p:cNvCxnSpPr>
          <p:nvPr/>
        </p:nvCxnSpPr>
        <p:spPr>
          <a:xfrm>
            <a:off x="8055429" y="4293326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333740C-6638-68EC-A821-6D48909C21F1}"/>
              </a:ext>
            </a:extLst>
          </p:cNvPr>
          <p:cNvCxnSpPr>
            <a:cxnSpLocks/>
          </p:cNvCxnSpPr>
          <p:nvPr/>
        </p:nvCxnSpPr>
        <p:spPr>
          <a:xfrm flipV="1">
            <a:off x="4710717" y="3529627"/>
            <a:ext cx="418012" cy="52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D6879EC-A7A8-524F-8546-11EC61E61E12}"/>
              </a:ext>
            </a:extLst>
          </p:cNvPr>
          <p:cNvCxnSpPr>
            <a:cxnSpLocks/>
          </p:cNvCxnSpPr>
          <p:nvPr/>
        </p:nvCxnSpPr>
        <p:spPr>
          <a:xfrm>
            <a:off x="5699760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3B098CD-3D72-5104-DC56-7B42E32085AD}"/>
              </a:ext>
            </a:extLst>
          </p:cNvPr>
          <p:cNvCxnSpPr>
            <a:cxnSpLocks/>
          </p:cNvCxnSpPr>
          <p:nvPr/>
        </p:nvCxnSpPr>
        <p:spPr>
          <a:xfrm>
            <a:off x="7210698" y="3275075"/>
            <a:ext cx="84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A3AA19-1560-90E5-0C41-0B9B4806D555}"/>
              </a:ext>
            </a:extLst>
          </p:cNvPr>
          <p:cNvCxnSpPr>
            <a:cxnSpLocks/>
          </p:cNvCxnSpPr>
          <p:nvPr/>
        </p:nvCxnSpPr>
        <p:spPr>
          <a:xfrm>
            <a:off x="8578566" y="3529627"/>
            <a:ext cx="417388" cy="5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1521DA4-617B-F122-7467-2AECE4E6C195}"/>
              </a:ext>
            </a:extLst>
          </p:cNvPr>
          <p:cNvSpPr txBox="1"/>
          <p:nvPr/>
        </p:nvSpPr>
        <p:spPr>
          <a:xfrm>
            <a:off x="1844680" y="4748195"/>
            <a:ext cx="85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a,b,c</a:t>
            </a:r>
            <a:r>
              <a:rPr lang="ko-KR" altLang="en-US" dirty="0"/>
              <a:t>를 참조하는 </a:t>
            </a:r>
            <a:r>
              <a:rPr lang="en-US" altLang="ko-KR" dirty="0"/>
              <a:t>commit m</a:t>
            </a:r>
            <a:r>
              <a:rPr lang="ko-KR" altLang="en-US" dirty="0"/>
              <a:t>이 만들어지고 </a:t>
            </a:r>
            <a:r>
              <a:rPr lang="en-US" altLang="ko-KR" dirty="0"/>
              <a:t>m</a:t>
            </a:r>
            <a:r>
              <a:rPr lang="ko-KR" altLang="en-US" dirty="0"/>
              <a:t>을 통해 </a:t>
            </a:r>
            <a:r>
              <a:rPr lang="en-US" altLang="ko-KR" dirty="0"/>
              <a:t>A+B+C</a:t>
            </a:r>
            <a:r>
              <a:rPr lang="ko-KR" altLang="en-US" dirty="0"/>
              <a:t>를 </a:t>
            </a:r>
            <a:r>
              <a:rPr lang="en-US" altLang="ko-KR" dirty="0"/>
              <a:t> merge</a:t>
            </a:r>
            <a:r>
              <a:rPr lang="ko-KR" altLang="en-US" dirty="0"/>
              <a:t> 대상 </a:t>
            </a:r>
            <a:r>
              <a:rPr lang="ko-KR" altLang="en-US" dirty="0" err="1"/>
              <a:t>브랜치에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386858-90A0-C4C6-2371-4717C75C8BDA}"/>
              </a:ext>
            </a:extLst>
          </p:cNvPr>
          <p:cNvSpPr txBox="1"/>
          <p:nvPr/>
        </p:nvSpPr>
        <p:spPr>
          <a:xfrm>
            <a:off x="3294600" y="5363390"/>
            <a:ext cx="560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merge </a:t>
            </a:r>
            <a:r>
              <a:rPr lang="ko-KR" altLang="en-US" dirty="0" err="1"/>
              <a:t>브랜치의</a:t>
            </a:r>
            <a:r>
              <a:rPr lang="ko-KR" altLang="en-US" dirty="0"/>
              <a:t> 이전 </a:t>
            </a:r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부모로 가짐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33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그래서 왜 쓰는데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09459-E632-08DB-22A4-18582FA6ECD5}"/>
              </a:ext>
            </a:extLst>
          </p:cNvPr>
          <p:cNvSpPr txBox="1"/>
          <p:nvPr/>
        </p:nvSpPr>
        <p:spPr>
          <a:xfrm>
            <a:off x="975360" y="1506583"/>
            <a:ext cx="100271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코드 리뷰가 자연스러움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  - commit</a:t>
            </a:r>
            <a:r>
              <a:rPr lang="ko-KR" altLang="en-US" dirty="0"/>
              <a:t>이 당장 이뤄지지 않고 </a:t>
            </a:r>
            <a:r>
              <a:rPr lang="en-US" altLang="ko-KR" dirty="0"/>
              <a:t>Pull Requests</a:t>
            </a:r>
            <a:r>
              <a:rPr lang="ko-KR" altLang="en-US" dirty="0"/>
              <a:t> 기록에 남아 누가 언제 무엇을 수정해서 </a:t>
            </a:r>
            <a:r>
              <a:rPr lang="en-US" altLang="ko-KR" dirty="0"/>
              <a:t>Pull </a:t>
            </a:r>
            <a:r>
              <a:rPr lang="ko-KR" altLang="en-US" dirty="0"/>
              <a:t>했는지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 err="1"/>
              <a:t>리뷰하는게</a:t>
            </a:r>
            <a:r>
              <a:rPr lang="ko-KR" altLang="en-US" dirty="0"/>
              <a:t> </a:t>
            </a:r>
            <a:r>
              <a:rPr lang="ko-KR" altLang="en-US" dirty="0" err="1"/>
              <a:t>간단해진다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오픈 소스 프로젝트에 기여 가능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본래 </a:t>
            </a:r>
            <a:r>
              <a:rPr lang="en-US" altLang="ko-KR" dirty="0" err="1"/>
              <a:t>Colavorator</a:t>
            </a:r>
            <a:r>
              <a:rPr lang="ko-KR" altLang="en-US" dirty="0"/>
              <a:t>가 아니면 </a:t>
            </a:r>
            <a:r>
              <a:rPr lang="en-US" altLang="ko-KR" dirty="0"/>
              <a:t>Push</a:t>
            </a:r>
            <a:r>
              <a:rPr lang="ko-KR" altLang="en-US" dirty="0"/>
              <a:t>가 불가능하지만 오픈 소스 프로젝트에서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Requests</a:t>
            </a:r>
            <a:r>
              <a:rPr lang="ko-KR" altLang="en-US" dirty="0"/>
              <a:t> 기능을 사용해</a:t>
            </a:r>
            <a:endParaRPr lang="en-US" altLang="ko-KR" dirty="0"/>
          </a:p>
          <a:p>
            <a:r>
              <a:rPr lang="en-US" altLang="ko-KR" dirty="0"/>
              <a:t>       Push </a:t>
            </a:r>
            <a:r>
              <a:rPr lang="ko-KR" altLang="en-US" dirty="0"/>
              <a:t>권한이 없는 프로젝트에 기여 가능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다른 개발자들이 프로젝트에 접근하며 기능 개발이나 버그 수정을 통해 프로젝트의 품질 개선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다양한 프로젝트에 참여하며 자신의 기술력 향상이 가능</a:t>
            </a:r>
            <a:r>
              <a:rPr lang="en-US" altLang="ko-KR" dirty="0"/>
              <a:t>, </a:t>
            </a:r>
            <a:r>
              <a:rPr lang="ko-KR" altLang="en-US" dirty="0"/>
              <a:t>개발 커뮤니티에서 활발하게 활동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개발 생산성 향상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여러 개발자들이 코드베이스에 기여하고 변경 사항이 충돌하는 것을 미연에 방지할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F29EA-E280-5B57-9790-566A9BA58912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F19B2-E7CD-4AA6-83A9-E5A67B97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9" y="1165612"/>
            <a:ext cx="5481170" cy="1629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1119B6-4313-0FBA-5E8F-67E759C6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2910840"/>
            <a:ext cx="5371171" cy="3434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196392-532F-2788-8B8D-F588A5E85E42}"/>
              </a:ext>
            </a:extLst>
          </p:cNvPr>
          <p:cNvSpPr txBox="1"/>
          <p:nvPr/>
        </p:nvSpPr>
        <p:spPr>
          <a:xfrm>
            <a:off x="6975248" y="2766200"/>
            <a:ext cx="45063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MC1</a:t>
            </a:r>
            <a:r>
              <a:rPr lang="ko-KR" altLang="en-US" dirty="0"/>
              <a:t>과 </a:t>
            </a:r>
            <a:r>
              <a:rPr lang="en-US" altLang="ko-KR" dirty="0"/>
              <a:t>MC2 </a:t>
            </a:r>
            <a:r>
              <a:rPr lang="ko-KR" altLang="en-US" dirty="0"/>
              <a:t>파일이</a:t>
            </a:r>
            <a:endParaRPr lang="en-US" altLang="ko-KR" dirty="0"/>
          </a:p>
          <a:p>
            <a:r>
              <a:rPr lang="ko-KR" altLang="en-US" dirty="0"/>
              <a:t>각각의 내용을 가지고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각각의 </a:t>
            </a:r>
            <a:r>
              <a:rPr lang="ko-KR" altLang="en-US" dirty="0" err="1"/>
              <a:t>브랜치에서</a:t>
            </a:r>
            <a:r>
              <a:rPr lang="ko-KR" altLang="en-US" dirty="0"/>
              <a:t> 다른 파일을 수정 후</a:t>
            </a:r>
            <a:endParaRPr lang="en-US" altLang="ko-KR" dirty="0"/>
          </a:p>
          <a:p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합쳐볼거다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8205FA-5FBF-07B3-3E11-60612C0D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7" y="1722846"/>
            <a:ext cx="3517424" cy="4528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D58B3C-0030-CE5A-D56B-AAC68A17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58" y="2026191"/>
            <a:ext cx="4650035" cy="3780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내용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0F604F-AECC-C534-93CF-43A2E6CE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32" y="1722846"/>
            <a:ext cx="3517424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8205FA-5FBF-07B3-3E11-60612C0DD6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07" y="1722846"/>
            <a:ext cx="3517424" cy="4528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D58B3C-0030-CE5A-D56B-AAC68A17C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8358" y="2026191"/>
            <a:ext cx="4650034" cy="3780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내용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0F604F-AECC-C534-93CF-43A2E6CE25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032" y="1722846"/>
            <a:ext cx="3517424" cy="45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5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Merge Commit </a:t>
            </a:r>
            <a:r>
              <a:rPr lang="ko-KR" altLang="en-US" dirty="0"/>
              <a:t>방식으로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62EECB-3605-A94A-6236-8A475B12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32" y="2240788"/>
            <a:ext cx="4848747" cy="30878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522031-01E0-69CF-5F30-DFFD5A99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1958099"/>
            <a:ext cx="5954645" cy="17444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5FC5C4-36BE-FC56-36D7-A8B8D34A7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26" y="3977878"/>
            <a:ext cx="5815368" cy="15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먼저 알고 갑시다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F4A26-3009-264F-371B-5FC19F6E1A84}"/>
              </a:ext>
            </a:extLst>
          </p:cNvPr>
          <p:cNvSpPr txBox="1"/>
          <p:nvPr/>
        </p:nvSpPr>
        <p:spPr>
          <a:xfrm>
            <a:off x="9148766" y="416613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Merge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눈으로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6A9CC-B280-3473-B0CA-C86DAA56DB2D}"/>
              </a:ext>
            </a:extLst>
          </p:cNvPr>
          <p:cNvSpPr txBox="1"/>
          <p:nvPr/>
        </p:nvSpPr>
        <p:spPr>
          <a:xfrm>
            <a:off x="724829" y="1149531"/>
            <a:ext cx="618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다음은 같은 파일을 수정 후 </a:t>
            </a:r>
            <a:r>
              <a:rPr lang="ko-KR" altLang="en-US" dirty="0" err="1"/>
              <a:t>합쳐볼거다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040CC9-BFC8-6F34-A2D6-B1286A4BFB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91" y="1713069"/>
            <a:ext cx="3517424" cy="4528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E5F9C-1F35-3C83-F76C-871AD1B7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9192" y="2165606"/>
            <a:ext cx="4650035" cy="33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1293</Words>
  <Application>Microsoft Office PowerPoint</Application>
  <PresentationFormat>와이드스크린</PresentationFormat>
  <Paragraphs>246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HyeongGyun Kim</cp:lastModifiedBy>
  <cp:revision>45</cp:revision>
  <dcterms:created xsi:type="dcterms:W3CDTF">2022-12-09T01:31:23Z</dcterms:created>
  <dcterms:modified xsi:type="dcterms:W3CDTF">2024-08-30T10:27:39Z</dcterms:modified>
</cp:coreProperties>
</file>